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77" r:id="rId2"/>
    <p:sldId id="260" r:id="rId3"/>
    <p:sldId id="267" r:id="rId4"/>
    <p:sldId id="266" r:id="rId5"/>
    <p:sldId id="263" r:id="rId6"/>
    <p:sldId id="276" r:id="rId7"/>
    <p:sldId id="271" r:id="rId8"/>
    <p:sldId id="273" r:id="rId9"/>
    <p:sldId id="268" r:id="rId10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844"/>
    <a:srgbClr val="5D240A"/>
    <a:srgbClr val="31859C"/>
    <a:srgbClr val="1298A2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9" autoAdjust="0"/>
    <p:restoredTop sz="67712" autoAdjust="0"/>
  </p:normalViewPr>
  <p:slideViewPr>
    <p:cSldViewPr>
      <p:cViewPr varScale="1">
        <p:scale>
          <a:sx n="58" d="100"/>
          <a:sy n="58" d="100"/>
        </p:scale>
        <p:origin x="1512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A9646-0034-4289-955A-5B7D4DB60F4F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E1F62-1CC2-4511-8AF0-1E089B120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17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E1F62-1CC2-4511-8AF0-1E089B120DD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246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E1F62-1CC2-4511-8AF0-1E089B120DD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39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E1F62-1CC2-4511-8AF0-1E089B120DD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60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E1F62-1CC2-4511-8AF0-1E089B120DD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936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E1F62-1CC2-4511-8AF0-1E089B120DD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733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E1F62-1CC2-4511-8AF0-1E089B120DD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670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E1F62-1CC2-4511-8AF0-1E089B120DD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203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E1F62-1CC2-4511-8AF0-1E089B120DD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316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E1F62-1CC2-4511-8AF0-1E089B120DD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83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chemeClr val="bg1"/>
                </a:solidFill>
                <a:latin typeface="Muli-ExtraBold"/>
                <a:cs typeface="Muli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chemeClr val="bg1"/>
                </a:solidFill>
                <a:latin typeface="Muli-ExtraBold"/>
                <a:cs typeface="Muli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63300" y="1613881"/>
            <a:ext cx="3533140" cy="345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5D240A"/>
                </a:solidFill>
                <a:latin typeface="Muli"/>
                <a:cs typeface="Mul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6285" cy="6858000"/>
          </a:xfrm>
          <a:custGeom>
            <a:avLst/>
            <a:gdLst/>
            <a:ahLst/>
            <a:cxnLst/>
            <a:rect l="l" t="t" r="r" b="b"/>
            <a:pathLst>
              <a:path w="12186285" h="6858000">
                <a:moveTo>
                  <a:pt x="12186005" y="0"/>
                </a:moveTo>
                <a:lnTo>
                  <a:pt x="0" y="0"/>
                </a:lnTo>
                <a:lnTo>
                  <a:pt x="0" y="6858000"/>
                </a:lnTo>
                <a:lnTo>
                  <a:pt x="12186005" y="6858000"/>
                </a:lnTo>
                <a:lnTo>
                  <a:pt x="12186005" y="0"/>
                </a:lnTo>
                <a:close/>
              </a:path>
            </a:pathLst>
          </a:custGeom>
          <a:solidFill>
            <a:srgbClr val="F4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chemeClr val="bg1"/>
                </a:solidFill>
                <a:latin typeface="Muli-ExtraBold"/>
                <a:cs typeface="Muli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6285" cy="6858000"/>
          </a:xfrm>
          <a:custGeom>
            <a:avLst/>
            <a:gdLst/>
            <a:ahLst/>
            <a:cxnLst/>
            <a:rect l="l" t="t" r="r" b="b"/>
            <a:pathLst>
              <a:path w="12186285" h="6858000">
                <a:moveTo>
                  <a:pt x="12186005" y="0"/>
                </a:moveTo>
                <a:lnTo>
                  <a:pt x="0" y="0"/>
                </a:lnTo>
                <a:lnTo>
                  <a:pt x="0" y="6858000"/>
                </a:lnTo>
                <a:lnTo>
                  <a:pt x="12186005" y="6858000"/>
                </a:lnTo>
                <a:lnTo>
                  <a:pt x="12186005" y="0"/>
                </a:lnTo>
                <a:close/>
              </a:path>
            </a:pathLst>
          </a:custGeom>
          <a:solidFill>
            <a:srgbClr val="1298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16479" y="3905786"/>
            <a:ext cx="8359041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1" i="0">
                <a:solidFill>
                  <a:schemeClr val="bg1"/>
                </a:solidFill>
                <a:latin typeface="Muli-ExtraBold"/>
                <a:cs typeface="Muli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302000" y="0"/>
            <a:ext cx="7884000" cy="46222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800600" y="4953000"/>
            <a:ext cx="7991014" cy="14688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40"/>
              </a:spcBef>
            </a:pPr>
            <a:r>
              <a:rPr sz="3600" spc="-5" dirty="0">
                <a:solidFill>
                  <a:srgbClr val="FFFFFF"/>
                </a:solidFill>
                <a:latin typeface="Century Gothic" panose="020B0502020202020204" pitchFamily="34" charset="0"/>
                <a:cs typeface="Muli"/>
              </a:rPr>
              <a:t>Delivering the </a:t>
            </a:r>
            <a:r>
              <a:rPr sz="3600" b="1" spc="-5" dirty="0">
                <a:solidFill>
                  <a:srgbClr val="FFFFFF"/>
                </a:solidFill>
                <a:latin typeface="Century Gothic" panose="020B0502020202020204" pitchFamily="34" charset="0"/>
                <a:cs typeface="Muli"/>
              </a:rPr>
              <a:t>Access to Work</a:t>
            </a:r>
            <a:r>
              <a:rPr lang="en-GB" sz="3600" b="1" spc="-5" dirty="0">
                <a:solidFill>
                  <a:srgbClr val="FFFFFF"/>
                </a:solidFill>
                <a:latin typeface="Century Gothic" panose="020B0502020202020204" pitchFamily="34" charset="0"/>
                <a:cs typeface="Muli"/>
              </a:rPr>
              <a:t> </a:t>
            </a:r>
            <a:r>
              <a:rPr sz="3600" dirty="0">
                <a:solidFill>
                  <a:srgbClr val="FFFFFF"/>
                </a:solidFill>
                <a:latin typeface="Century Gothic" panose="020B0502020202020204" pitchFamily="34" charset="0"/>
                <a:cs typeface="Muli"/>
              </a:rPr>
              <a:t>Mental </a:t>
            </a:r>
            <a:r>
              <a:rPr sz="3600" spc="-5" dirty="0">
                <a:solidFill>
                  <a:srgbClr val="FFFFFF"/>
                </a:solidFill>
                <a:latin typeface="Century Gothic" panose="020B0502020202020204" pitchFamily="34" charset="0"/>
                <a:cs typeface="Muli"/>
              </a:rPr>
              <a:t>Health </a:t>
            </a:r>
            <a:r>
              <a:rPr sz="3600" dirty="0">
                <a:solidFill>
                  <a:srgbClr val="FFFFFF"/>
                </a:solidFill>
                <a:latin typeface="Century Gothic" panose="020B0502020202020204" pitchFamily="34" charset="0"/>
                <a:cs typeface="Muli"/>
              </a:rPr>
              <a:t>Support</a:t>
            </a:r>
            <a:r>
              <a:rPr sz="3600" spc="-135" dirty="0">
                <a:solidFill>
                  <a:srgbClr val="FFFFFF"/>
                </a:solidFill>
                <a:latin typeface="Century Gothic" panose="020B0502020202020204" pitchFamily="34" charset="0"/>
                <a:cs typeface="Muli"/>
              </a:rPr>
              <a:t> </a:t>
            </a:r>
            <a:r>
              <a:rPr sz="3600" dirty="0">
                <a:solidFill>
                  <a:srgbClr val="FFFFFF"/>
                </a:solidFill>
                <a:latin typeface="Century Gothic" panose="020B0502020202020204" pitchFamily="34" charset="0"/>
                <a:cs typeface="Muli"/>
              </a:rPr>
              <a:t>Service</a:t>
            </a:r>
            <a:endParaRPr lang="en-GB" sz="3600" dirty="0">
              <a:solidFill>
                <a:srgbClr val="FFFFFF"/>
              </a:solidFill>
              <a:latin typeface="Century Gothic" panose="020B0502020202020204" pitchFamily="34" charset="0"/>
              <a:cs typeface="Muli"/>
            </a:endParaRPr>
          </a:p>
          <a:p>
            <a:pPr marL="12700" marR="5080">
              <a:lnSpc>
                <a:spcPct val="102299"/>
              </a:lnSpc>
              <a:spcBef>
                <a:spcPts val="40"/>
              </a:spcBef>
            </a:pPr>
            <a:endParaRPr lang="en-GB" sz="2200" dirty="0">
              <a:solidFill>
                <a:srgbClr val="FFFFFF"/>
              </a:solidFill>
              <a:latin typeface="Muli"/>
              <a:cs typeface="Mul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7025" y="2895600"/>
            <a:ext cx="2667000" cy="1405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284469CC-4B9B-490F-97B9-CDFF5217CB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25" y="577397"/>
            <a:ext cx="3074916" cy="17718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371083"/>
            <a:ext cx="9701434" cy="62273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800"/>
              </a:spcBef>
              <a:tabLst>
                <a:tab pos="1793239" algn="l"/>
                <a:tab pos="2823845" algn="l"/>
                <a:tab pos="3537585" algn="l"/>
                <a:tab pos="3735070" algn="l"/>
                <a:tab pos="5525135" algn="l"/>
                <a:tab pos="5650865" algn="l"/>
                <a:tab pos="6159500" algn="l"/>
              </a:tabLst>
            </a:pPr>
            <a:r>
              <a:rPr sz="4000" dirty="0">
                <a:solidFill>
                  <a:srgbClr val="F7B844"/>
                </a:solidFill>
              </a:rPr>
              <a:t>_</a:t>
            </a:r>
            <a:r>
              <a:rPr lang="en-GB" sz="4000" dirty="0">
                <a:solidFill>
                  <a:srgbClr val="5D240A"/>
                </a:solidFill>
              </a:rPr>
              <a:t>Access to Work Mental Health Support </a:t>
            </a:r>
            <a:endParaRPr sz="4000" dirty="0">
              <a:solidFill>
                <a:srgbClr val="5D240A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9200" y="3491499"/>
            <a:ext cx="2971800" cy="332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lang="en-GB" i="1" spc="-5" dirty="0">
                <a:solidFill>
                  <a:srgbClr val="5D240A"/>
                </a:solidFill>
                <a:latin typeface="Muli"/>
                <a:cs typeface="Muli"/>
              </a:rPr>
              <a:t>Part of Ingeus UK Group, oversee Access to Work in England, Scotland &amp; Wales</a:t>
            </a:r>
          </a:p>
          <a:p>
            <a:pPr marL="12700" marR="5080">
              <a:lnSpc>
                <a:spcPct val="107100"/>
              </a:lnSpc>
              <a:spcBef>
                <a:spcPts val="100"/>
              </a:spcBef>
            </a:pPr>
            <a:endParaRPr lang="en-GB" spc="-5" dirty="0">
              <a:solidFill>
                <a:srgbClr val="5D240A"/>
              </a:solidFill>
              <a:latin typeface="Muli"/>
              <a:cs typeface="Muli"/>
            </a:endParaRPr>
          </a:p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lang="en-AU" spc="-5" dirty="0">
                <a:solidFill>
                  <a:srgbClr val="5D240A"/>
                </a:solidFill>
                <a:latin typeface="Muli"/>
                <a:cs typeface="Muli"/>
              </a:rPr>
              <a:t>Gap for long term workplace Mental Health support offer. </a:t>
            </a:r>
          </a:p>
          <a:p>
            <a:pPr marL="12700" marR="5080">
              <a:lnSpc>
                <a:spcPct val="107100"/>
              </a:lnSpc>
              <a:spcBef>
                <a:spcPts val="100"/>
              </a:spcBef>
            </a:pPr>
            <a:endParaRPr lang="en-GB" b="1" spc="-5" dirty="0">
              <a:solidFill>
                <a:srgbClr val="5D240A"/>
              </a:solidFill>
              <a:latin typeface="Muli"/>
              <a:cs typeface="Muli"/>
            </a:endParaRPr>
          </a:p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lang="en-GB" spc="-5" dirty="0">
                <a:solidFill>
                  <a:srgbClr val="5D240A"/>
                </a:solidFill>
                <a:latin typeface="Muli"/>
                <a:cs typeface="Muli"/>
              </a:rPr>
              <a:t>Already supported </a:t>
            </a:r>
            <a:r>
              <a:rPr lang="en-GB" b="1" spc="-5" dirty="0">
                <a:solidFill>
                  <a:srgbClr val="5D240A"/>
                </a:solidFill>
                <a:latin typeface="Muli"/>
                <a:cs typeface="Muli"/>
              </a:rPr>
              <a:t>over 9,500 </a:t>
            </a:r>
            <a:r>
              <a:rPr lang="en-GB" spc="-5" dirty="0">
                <a:solidFill>
                  <a:srgbClr val="5D240A"/>
                </a:solidFill>
                <a:latin typeface="Muli"/>
                <a:cs typeface="Muli"/>
              </a:rPr>
              <a:t>people with a vast range of Mental Health issues.</a:t>
            </a:r>
          </a:p>
          <a:p>
            <a:pPr marL="12700" marR="5080">
              <a:lnSpc>
                <a:spcPct val="107100"/>
              </a:lnSpc>
              <a:spcBef>
                <a:spcPts val="100"/>
              </a:spcBef>
            </a:pPr>
            <a:endParaRPr lang="en-AU" spc="-5" dirty="0">
              <a:solidFill>
                <a:srgbClr val="5D240A"/>
              </a:solidFill>
              <a:latin typeface="Muli"/>
              <a:cs typeface="Mul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19200" y="1704603"/>
            <a:ext cx="2509954" cy="1298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0B7A6BAE-5F5B-41A8-AE8F-3B0D7E765E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579838"/>
            <a:ext cx="2819400" cy="1624595"/>
          </a:xfrm>
          <a:prstGeom prst="rect">
            <a:avLst/>
          </a:prstGeom>
        </p:spPr>
      </p:pic>
      <p:pic>
        <p:nvPicPr>
          <p:cNvPr id="1026" name="Picture 2" descr="dwp-logo-web_0 - Halifax Opportunities Trust">
            <a:extLst>
              <a:ext uri="{FF2B5EF4-FFF2-40B4-BE49-F238E27FC236}">
                <a16:creationId xmlns:a16="http://schemas.microsoft.com/office/drawing/2014/main" id="{5A537767-EE6F-443A-BAB5-3D02D72E9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23333"/>
          <a:stretch/>
        </p:blipFill>
        <p:spPr bwMode="auto">
          <a:xfrm>
            <a:off x="8249900" y="1529079"/>
            <a:ext cx="3098824" cy="172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3">
            <a:extLst>
              <a:ext uri="{FF2B5EF4-FFF2-40B4-BE49-F238E27FC236}">
                <a16:creationId xmlns:a16="http://schemas.microsoft.com/office/drawing/2014/main" id="{0AD77925-4A3A-4F9F-903C-EBEBFB9CDCA0}"/>
              </a:ext>
            </a:extLst>
          </p:cNvPr>
          <p:cNvSpPr txBox="1"/>
          <p:nvPr/>
        </p:nvSpPr>
        <p:spPr>
          <a:xfrm>
            <a:off x="8424449" y="3570768"/>
            <a:ext cx="3163570" cy="30402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lang="en-AU" b="1" spc="-5" dirty="0">
                <a:solidFill>
                  <a:srgbClr val="5D240A"/>
                </a:solidFill>
                <a:latin typeface="Muli"/>
                <a:cs typeface="Muli"/>
              </a:rPr>
              <a:t>Fully funded service </a:t>
            </a:r>
            <a:r>
              <a:rPr lang="en-AU" spc="-5" dirty="0">
                <a:solidFill>
                  <a:srgbClr val="5D240A"/>
                </a:solidFill>
                <a:latin typeface="Muli"/>
                <a:cs typeface="Muli"/>
              </a:rPr>
              <a:t>for both employers + employees</a:t>
            </a:r>
            <a:r>
              <a:rPr lang="en-AU" b="1" spc="-5" dirty="0">
                <a:solidFill>
                  <a:srgbClr val="5D240A"/>
                </a:solidFill>
                <a:latin typeface="Muli"/>
                <a:cs typeface="Muli"/>
              </a:rPr>
              <a:t>.</a:t>
            </a:r>
          </a:p>
          <a:p>
            <a:pPr marL="12700" marR="5080">
              <a:lnSpc>
                <a:spcPct val="107100"/>
              </a:lnSpc>
              <a:spcBef>
                <a:spcPts val="100"/>
              </a:spcBef>
            </a:pPr>
            <a:endParaRPr lang="en-AU" b="1" spc="-5" dirty="0">
              <a:solidFill>
                <a:srgbClr val="5D240A"/>
              </a:solidFill>
              <a:latin typeface="Muli"/>
              <a:cs typeface="Muli"/>
            </a:endParaRPr>
          </a:p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lang="en-AU" spc="-5" dirty="0">
                <a:solidFill>
                  <a:srgbClr val="5D240A"/>
                </a:solidFill>
                <a:latin typeface="Muli"/>
                <a:cs typeface="Muli"/>
              </a:rPr>
              <a:t>No contracts/obligations or hidden costs.</a:t>
            </a:r>
          </a:p>
          <a:p>
            <a:pPr marL="12700" marR="5080">
              <a:lnSpc>
                <a:spcPct val="107100"/>
              </a:lnSpc>
              <a:spcBef>
                <a:spcPts val="100"/>
              </a:spcBef>
            </a:pPr>
            <a:endParaRPr lang="en-AU" b="1" spc="-5" dirty="0">
              <a:solidFill>
                <a:srgbClr val="5D240A"/>
              </a:solidFill>
              <a:latin typeface="Muli"/>
              <a:cs typeface="Muli"/>
            </a:endParaRPr>
          </a:p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lang="en-GB" spc="-5" dirty="0">
                <a:solidFill>
                  <a:srgbClr val="5D240A"/>
                </a:solidFill>
                <a:latin typeface="Muli"/>
                <a:cs typeface="Muli"/>
              </a:rPr>
              <a:t>5-year contract, from July 2018</a:t>
            </a:r>
            <a:r>
              <a:rPr lang="en-GB" spc="-5" dirty="0">
                <a:solidFill>
                  <a:srgbClr val="5D240A"/>
                </a:solidFill>
                <a:latin typeface="Muli"/>
                <a:cs typeface="Muli"/>
                <a:sym typeface="Wingdings" panose="05000000000000000000" pitchFamily="2" charset="2"/>
              </a:rPr>
              <a:t>-2023 – </a:t>
            </a:r>
            <a:r>
              <a:rPr lang="en-GB" i="1" spc="-5" dirty="0">
                <a:solidFill>
                  <a:srgbClr val="5D240A"/>
                </a:solidFill>
                <a:latin typeface="Muli"/>
                <a:cs typeface="Muli"/>
                <a:sym typeface="Wingdings" panose="05000000000000000000" pitchFamily="2" charset="2"/>
              </a:rPr>
              <a:t>likely extension on this.</a:t>
            </a:r>
            <a:endParaRPr lang="en-GB" spc="-5" dirty="0">
              <a:solidFill>
                <a:srgbClr val="5D240A"/>
              </a:solidFill>
              <a:latin typeface="Muli"/>
              <a:cs typeface="Muli"/>
            </a:endParaRPr>
          </a:p>
          <a:p>
            <a:pPr marL="12700" marR="5080">
              <a:lnSpc>
                <a:spcPct val="107100"/>
              </a:lnSpc>
              <a:spcBef>
                <a:spcPts val="100"/>
              </a:spcBef>
            </a:pPr>
            <a:endParaRPr lang="en-AU" b="1" spc="-5" dirty="0">
              <a:solidFill>
                <a:srgbClr val="5D240A"/>
              </a:solidFill>
              <a:latin typeface="Muli"/>
              <a:cs typeface="Muli"/>
            </a:endParaRPr>
          </a:p>
          <a:p>
            <a:pPr marL="12700" marR="5080">
              <a:lnSpc>
                <a:spcPct val="107100"/>
              </a:lnSpc>
              <a:spcBef>
                <a:spcPts val="100"/>
              </a:spcBef>
            </a:pPr>
            <a:endParaRPr dirty="0">
              <a:latin typeface="Muli"/>
              <a:cs typeface="Muli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31478245-BAD3-483E-9EB5-093561411D03}"/>
              </a:ext>
            </a:extLst>
          </p:cNvPr>
          <p:cNvSpPr txBox="1"/>
          <p:nvPr/>
        </p:nvSpPr>
        <p:spPr>
          <a:xfrm>
            <a:off x="4686300" y="3534205"/>
            <a:ext cx="3163570" cy="332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lang="en-AU" i="1" spc="-5" dirty="0">
                <a:solidFill>
                  <a:srgbClr val="5D240A"/>
                </a:solidFill>
                <a:latin typeface="Muli"/>
                <a:cs typeface="Muli"/>
              </a:rPr>
              <a:t>Specialists in corporate health, wellbeing and employability services.</a:t>
            </a:r>
          </a:p>
          <a:p>
            <a:pPr marL="12700" marR="5080">
              <a:lnSpc>
                <a:spcPct val="107100"/>
              </a:lnSpc>
              <a:spcBef>
                <a:spcPts val="100"/>
              </a:spcBef>
            </a:pPr>
            <a:endParaRPr lang="en-AU" spc="-5" dirty="0">
              <a:solidFill>
                <a:srgbClr val="5D240A"/>
              </a:solidFill>
              <a:latin typeface="Muli"/>
              <a:cs typeface="Muli"/>
            </a:endParaRPr>
          </a:p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lang="en-AU" spc="-5" dirty="0">
                <a:solidFill>
                  <a:srgbClr val="5D240A"/>
                </a:solidFill>
                <a:latin typeface="Muli"/>
                <a:cs typeface="Muli"/>
              </a:rPr>
              <a:t>Deliver EAP services, workshops, webinars + staff training.</a:t>
            </a:r>
          </a:p>
          <a:p>
            <a:pPr marL="12700" marR="5080">
              <a:lnSpc>
                <a:spcPct val="107100"/>
              </a:lnSpc>
              <a:spcBef>
                <a:spcPts val="100"/>
              </a:spcBef>
            </a:pPr>
            <a:endParaRPr lang="en-AU" b="1" spc="-5" dirty="0">
              <a:solidFill>
                <a:srgbClr val="5D240A"/>
              </a:solidFill>
              <a:latin typeface="Muli"/>
              <a:cs typeface="Muli"/>
            </a:endParaRPr>
          </a:p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lang="en-AU" spc="-5" dirty="0">
                <a:solidFill>
                  <a:srgbClr val="5D240A"/>
                </a:solidFill>
                <a:latin typeface="Muli"/>
                <a:cs typeface="Muli"/>
              </a:rPr>
              <a:t>Service provider for Access to Work across Scotland – </a:t>
            </a:r>
          </a:p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lang="en-AU" i="1" spc="-5" dirty="0">
                <a:solidFill>
                  <a:srgbClr val="5D240A"/>
                </a:solidFill>
                <a:latin typeface="Muli"/>
                <a:cs typeface="Muli"/>
              </a:rPr>
              <a:t>July 2021 onwards.</a:t>
            </a:r>
          </a:p>
          <a:p>
            <a:pPr marL="12700" marR="5080">
              <a:lnSpc>
                <a:spcPct val="107100"/>
              </a:lnSpc>
              <a:spcBef>
                <a:spcPts val="100"/>
              </a:spcBef>
            </a:pPr>
            <a:endParaRPr lang="en-AU" b="1" spc="-5" dirty="0">
              <a:solidFill>
                <a:srgbClr val="5D240A"/>
              </a:solidFill>
              <a:latin typeface="Muli"/>
              <a:cs typeface="Mul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6658" y="1966955"/>
            <a:ext cx="4114800" cy="41840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lang="en-US" sz="2800" b="1" dirty="0">
                <a:solidFill>
                  <a:srgbClr val="F7B844"/>
                </a:solidFill>
              </a:rPr>
              <a:t>_</a:t>
            </a:r>
            <a:r>
              <a:rPr lang="en-US" sz="2800" b="1" dirty="0">
                <a:solidFill>
                  <a:srgbClr val="5D240A"/>
                </a:solidFill>
                <a:latin typeface="Muli-ExtraBold"/>
                <a:cs typeface="Muli-ExtraBold"/>
              </a:rPr>
              <a:t>Eligibility Criteria:</a:t>
            </a:r>
            <a:endParaRPr lang="en-US" sz="2400" dirty="0">
              <a:solidFill>
                <a:srgbClr val="5D240A"/>
              </a:solidFill>
              <a:latin typeface="Muli-ExtraBold"/>
              <a:cs typeface="Muli-ExtraBold"/>
            </a:endParaRPr>
          </a:p>
          <a:p>
            <a:pPr marL="12700" marR="71755">
              <a:lnSpc>
                <a:spcPct val="107100"/>
              </a:lnSpc>
              <a:spcBef>
                <a:spcPts val="1270"/>
              </a:spcBef>
            </a:pPr>
            <a:r>
              <a:rPr sz="2000" spc="-5" dirty="0">
                <a:solidFill>
                  <a:srgbClr val="5D240A"/>
                </a:solidFill>
                <a:latin typeface="Muli"/>
                <a:cs typeface="Muli"/>
              </a:rPr>
              <a:t>Aged </a:t>
            </a:r>
            <a:r>
              <a:rPr sz="2000" b="1" spc="-5" dirty="0">
                <a:solidFill>
                  <a:srgbClr val="5D240A"/>
                </a:solidFill>
                <a:latin typeface="Muli"/>
                <a:cs typeface="Muli"/>
              </a:rPr>
              <a:t>16</a:t>
            </a:r>
            <a:r>
              <a:rPr sz="2000" spc="-5" dirty="0">
                <a:solidFill>
                  <a:srgbClr val="5D240A"/>
                </a:solidFill>
                <a:latin typeface="Muli"/>
                <a:cs typeface="Muli"/>
              </a:rPr>
              <a:t> or over</a:t>
            </a:r>
            <a:r>
              <a:rPr lang="en-GB" sz="2000" spc="-5" dirty="0">
                <a:solidFill>
                  <a:srgbClr val="5D240A"/>
                </a:solidFill>
                <a:latin typeface="Muli"/>
                <a:cs typeface="Muli"/>
              </a:rPr>
              <a:t>.</a:t>
            </a:r>
          </a:p>
          <a:p>
            <a:pPr marL="12700" marR="71755">
              <a:lnSpc>
                <a:spcPct val="107100"/>
              </a:lnSpc>
              <a:spcBef>
                <a:spcPts val="1270"/>
              </a:spcBef>
            </a:pPr>
            <a:r>
              <a:rPr lang="en-AU" sz="2000" spc="-5" dirty="0">
                <a:solidFill>
                  <a:srgbClr val="5D240A"/>
                </a:solidFill>
                <a:latin typeface="Muli"/>
                <a:cs typeface="Muli"/>
              </a:rPr>
              <a:t>I</a:t>
            </a:r>
            <a:r>
              <a:rPr sz="2000" dirty="0">
                <a:solidFill>
                  <a:srgbClr val="5D240A"/>
                </a:solidFill>
                <a:latin typeface="Muli"/>
                <a:cs typeface="Muli"/>
              </a:rPr>
              <a:t>n </a:t>
            </a:r>
            <a:r>
              <a:rPr sz="2000" b="1" dirty="0">
                <a:solidFill>
                  <a:srgbClr val="5D240A"/>
                </a:solidFill>
                <a:latin typeface="Muli"/>
                <a:cs typeface="Muli"/>
              </a:rPr>
              <a:t>paid</a:t>
            </a:r>
            <a:r>
              <a:rPr lang="en-GB" sz="2000" dirty="0">
                <a:solidFill>
                  <a:srgbClr val="5D240A"/>
                </a:solidFill>
                <a:latin typeface="Muli"/>
                <a:cs typeface="Muli"/>
              </a:rPr>
              <a:t> </a:t>
            </a:r>
            <a:r>
              <a:rPr sz="2000" spc="-5" dirty="0">
                <a:solidFill>
                  <a:srgbClr val="5D240A"/>
                </a:solidFill>
                <a:latin typeface="Muli"/>
                <a:cs typeface="Muli"/>
              </a:rPr>
              <a:t>employment</a:t>
            </a:r>
            <a:r>
              <a:rPr lang="en-GB" sz="2000" spc="-5" dirty="0">
                <a:solidFill>
                  <a:srgbClr val="5D240A"/>
                </a:solidFill>
                <a:latin typeface="Muli"/>
                <a:cs typeface="Muli"/>
              </a:rPr>
              <a:t> - </a:t>
            </a:r>
            <a:r>
              <a:rPr sz="2000" i="1" dirty="0">
                <a:solidFill>
                  <a:srgbClr val="5D240A"/>
                </a:solidFill>
                <a:latin typeface="Muli"/>
                <a:cs typeface="Muli"/>
              </a:rPr>
              <a:t>self-employed,</a:t>
            </a:r>
            <a:r>
              <a:rPr lang="en-GB" sz="2000" i="1" dirty="0">
                <a:solidFill>
                  <a:srgbClr val="5D240A"/>
                </a:solidFill>
                <a:latin typeface="Muli"/>
                <a:cs typeface="Muli"/>
              </a:rPr>
              <a:t> </a:t>
            </a:r>
            <a:r>
              <a:rPr sz="2000" i="1" spc="-5" dirty="0">
                <a:solidFill>
                  <a:srgbClr val="5D240A"/>
                </a:solidFill>
                <a:latin typeface="Muli"/>
                <a:cs typeface="Muli"/>
              </a:rPr>
              <a:t>temporary or </a:t>
            </a:r>
            <a:r>
              <a:rPr sz="2000" i="1" dirty="0">
                <a:solidFill>
                  <a:srgbClr val="5D240A"/>
                </a:solidFill>
                <a:latin typeface="Muli"/>
                <a:cs typeface="Muli"/>
              </a:rPr>
              <a:t>permanent, </a:t>
            </a:r>
            <a:r>
              <a:rPr lang="en-GB" sz="2000" i="1" dirty="0">
                <a:solidFill>
                  <a:srgbClr val="5D240A"/>
                </a:solidFill>
                <a:latin typeface="Muli"/>
                <a:cs typeface="Muli"/>
              </a:rPr>
              <a:t>apprenticeship, internship, or casual.</a:t>
            </a:r>
            <a:endParaRPr sz="2000" i="1" dirty="0">
              <a:solidFill>
                <a:srgbClr val="5D240A"/>
              </a:solidFill>
              <a:latin typeface="Muli"/>
              <a:cs typeface="Muli"/>
            </a:endParaRPr>
          </a:p>
          <a:p>
            <a:pPr marL="12700" marR="229870">
              <a:lnSpc>
                <a:spcPct val="107100"/>
              </a:lnSpc>
              <a:spcBef>
                <a:spcPts val="1135"/>
              </a:spcBef>
            </a:pPr>
            <a:r>
              <a:rPr sz="2000" spc="-5" dirty="0">
                <a:solidFill>
                  <a:srgbClr val="5D240A"/>
                </a:solidFill>
                <a:latin typeface="Muli"/>
                <a:cs typeface="Muli"/>
              </a:rPr>
              <a:t>Attending </a:t>
            </a:r>
            <a:r>
              <a:rPr sz="2000" dirty="0">
                <a:solidFill>
                  <a:srgbClr val="5D240A"/>
                </a:solidFill>
                <a:latin typeface="Muli"/>
                <a:cs typeface="Muli"/>
              </a:rPr>
              <a:t>work, </a:t>
            </a:r>
            <a:r>
              <a:rPr sz="2000" spc="-30" dirty="0">
                <a:solidFill>
                  <a:srgbClr val="5D240A"/>
                </a:solidFill>
                <a:latin typeface="Muli"/>
                <a:cs typeface="Muli"/>
              </a:rPr>
              <a:t>off </a:t>
            </a:r>
            <a:r>
              <a:rPr sz="2000" dirty="0">
                <a:solidFill>
                  <a:srgbClr val="5D240A"/>
                </a:solidFill>
                <a:latin typeface="Muli"/>
                <a:cs typeface="Muli"/>
              </a:rPr>
              <a:t>sick </a:t>
            </a:r>
            <a:r>
              <a:rPr sz="2000" spc="-5" dirty="0">
                <a:solidFill>
                  <a:srgbClr val="5D240A"/>
                </a:solidFill>
                <a:latin typeface="Muli"/>
                <a:cs typeface="Muli"/>
              </a:rPr>
              <a:t>or</a:t>
            </a:r>
            <a:r>
              <a:rPr lang="en-GB" sz="2000" spc="-5" dirty="0">
                <a:solidFill>
                  <a:srgbClr val="5D240A"/>
                </a:solidFill>
                <a:latin typeface="Muli"/>
                <a:cs typeface="Muli"/>
              </a:rPr>
              <a:t> </a:t>
            </a:r>
            <a:r>
              <a:rPr sz="2000" dirty="0">
                <a:solidFill>
                  <a:srgbClr val="5D240A"/>
                </a:solidFill>
                <a:latin typeface="Muli"/>
                <a:cs typeface="Muli"/>
              </a:rPr>
              <a:t>furloughed.</a:t>
            </a:r>
            <a:endParaRPr lang="en-GB" sz="2000" dirty="0">
              <a:solidFill>
                <a:srgbClr val="5D240A"/>
              </a:solidFill>
              <a:latin typeface="Muli"/>
              <a:cs typeface="Muli"/>
            </a:endParaRPr>
          </a:p>
          <a:p>
            <a:pPr marL="12700" marR="229870">
              <a:lnSpc>
                <a:spcPct val="107100"/>
              </a:lnSpc>
              <a:spcBef>
                <a:spcPts val="1135"/>
              </a:spcBef>
            </a:pPr>
            <a:r>
              <a:rPr lang="en-US" sz="2000" spc="-5" dirty="0">
                <a:solidFill>
                  <a:srgbClr val="5D240A"/>
                </a:solidFill>
                <a:latin typeface="Muli"/>
                <a:cs typeface="Muli"/>
              </a:rPr>
              <a:t>Having </a:t>
            </a:r>
            <a:r>
              <a:rPr lang="en-US" sz="2000" dirty="0">
                <a:solidFill>
                  <a:srgbClr val="5D240A"/>
                </a:solidFill>
                <a:latin typeface="Muli"/>
                <a:cs typeface="Muli"/>
              </a:rPr>
              <a:t>problems</a:t>
            </a:r>
            <a:r>
              <a:rPr lang="en-US" sz="2000" spc="-90" dirty="0">
                <a:solidFill>
                  <a:srgbClr val="5D240A"/>
                </a:solidFill>
                <a:latin typeface="Muli"/>
                <a:cs typeface="Muli"/>
              </a:rPr>
              <a:t> </a:t>
            </a:r>
            <a:r>
              <a:rPr lang="en-US" sz="2000" spc="-5" dirty="0">
                <a:solidFill>
                  <a:srgbClr val="5D240A"/>
                </a:solidFill>
                <a:latin typeface="Muli"/>
                <a:cs typeface="Muli"/>
              </a:rPr>
              <a:t>managing their mental</a:t>
            </a:r>
            <a:r>
              <a:rPr lang="en-US" sz="2000" spc="-20" dirty="0">
                <a:solidFill>
                  <a:srgbClr val="5D240A"/>
                </a:solidFill>
                <a:latin typeface="Muli"/>
                <a:cs typeface="Muli"/>
              </a:rPr>
              <a:t> </a:t>
            </a:r>
            <a:r>
              <a:rPr lang="en-US" sz="2000" dirty="0">
                <a:solidFill>
                  <a:srgbClr val="5D240A"/>
                </a:solidFill>
                <a:latin typeface="Muli"/>
                <a:cs typeface="Muli"/>
              </a:rPr>
              <a:t>health - </a:t>
            </a:r>
            <a:r>
              <a:rPr lang="en-US" sz="2000" b="1" spc="-5" dirty="0">
                <a:solidFill>
                  <a:srgbClr val="5D240A"/>
                </a:solidFill>
                <a:latin typeface="Muli"/>
                <a:cs typeface="Muli"/>
              </a:rPr>
              <a:t>diagnosed or</a:t>
            </a:r>
            <a:r>
              <a:rPr lang="en-US" sz="2000" b="1" spc="-15" dirty="0">
                <a:solidFill>
                  <a:srgbClr val="5D240A"/>
                </a:solidFill>
                <a:latin typeface="Muli"/>
                <a:cs typeface="Muli"/>
              </a:rPr>
              <a:t> </a:t>
            </a:r>
            <a:r>
              <a:rPr lang="en-US" sz="2000" b="1" spc="-5" dirty="0">
                <a:solidFill>
                  <a:srgbClr val="5D240A"/>
                </a:solidFill>
                <a:latin typeface="Muli"/>
                <a:cs typeface="Muli"/>
              </a:rPr>
              <a:t>not.</a:t>
            </a:r>
            <a:endParaRPr lang="en-US" sz="2000" b="1" dirty="0">
              <a:solidFill>
                <a:srgbClr val="5D240A"/>
              </a:solidFill>
              <a:latin typeface="Muli"/>
              <a:cs typeface="Muli"/>
            </a:endParaRPr>
          </a:p>
          <a:p>
            <a:pPr marL="12700" marR="229870">
              <a:lnSpc>
                <a:spcPct val="107100"/>
              </a:lnSpc>
              <a:spcBef>
                <a:spcPts val="1135"/>
              </a:spcBef>
            </a:pPr>
            <a:endParaRPr sz="2000" dirty="0">
              <a:solidFill>
                <a:srgbClr val="5D240A"/>
              </a:solidFill>
              <a:latin typeface="Muli"/>
              <a:cs typeface="Mul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96352" y="2743200"/>
            <a:ext cx="333048" cy="277203"/>
            <a:chOff x="6164999" y="3640938"/>
            <a:chExt cx="239395" cy="192405"/>
          </a:xfrm>
        </p:grpSpPr>
        <p:sp>
          <p:nvSpPr>
            <p:cNvPr id="8" name="object 8"/>
            <p:cNvSpPr/>
            <p:nvPr/>
          </p:nvSpPr>
          <p:spPr>
            <a:xfrm>
              <a:off x="6164999" y="3652989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39" h="180339">
                  <a:moveTo>
                    <a:pt x="179997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179997" y="179997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F7B8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6192023" y="3640938"/>
              <a:ext cx="212090" cy="165100"/>
            </a:xfrm>
            <a:custGeom>
              <a:avLst/>
              <a:gdLst/>
              <a:ahLst/>
              <a:cxnLst/>
              <a:rect l="l" t="t" r="r" b="b"/>
              <a:pathLst>
                <a:path w="212089" h="165100">
                  <a:moveTo>
                    <a:pt x="192292" y="0"/>
                  </a:moveTo>
                  <a:lnTo>
                    <a:pt x="185059" y="1505"/>
                  </a:lnTo>
                  <a:lnTo>
                    <a:pt x="178733" y="5832"/>
                  </a:lnTo>
                  <a:lnTo>
                    <a:pt x="70148" y="117503"/>
                  </a:lnTo>
                  <a:lnTo>
                    <a:pt x="33508" y="76927"/>
                  </a:lnTo>
                  <a:lnTo>
                    <a:pt x="0" y="88976"/>
                  </a:lnTo>
                  <a:lnTo>
                    <a:pt x="1054" y="96314"/>
                  </a:lnTo>
                  <a:lnTo>
                    <a:pt x="4972" y="102911"/>
                  </a:lnTo>
                  <a:lnTo>
                    <a:pt x="58921" y="162652"/>
                  </a:lnTo>
                  <a:lnTo>
                    <a:pt x="63963" y="164950"/>
                  </a:lnTo>
                  <a:lnTo>
                    <a:pt x="69627" y="165052"/>
                  </a:lnTo>
                  <a:lnTo>
                    <a:pt x="74809" y="165052"/>
                  </a:lnTo>
                  <a:lnTo>
                    <a:pt x="79775" y="162956"/>
                  </a:lnTo>
                  <a:lnTo>
                    <a:pt x="206292" y="32845"/>
                  </a:lnTo>
                  <a:lnTo>
                    <a:pt x="210452" y="26401"/>
                  </a:lnTo>
                  <a:lnTo>
                    <a:pt x="211777" y="19107"/>
                  </a:lnTo>
                  <a:lnTo>
                    <a:pt x="210280" y="11846"/>
                  </a:lnTo>
                  <a:lnTo>
                    <a:pt x="205974" y="5502"/>
                  </a:lnTo>
                  <a:lnTo>
                    <a:pt x="199555" y="1328"/>
                  </a:lnTo>
                  <a:lnTo>
                    <a:pt x="192292" y="0"/>
                  </a:lnTo>
                  <a:close/>
                </a:path>
              </a:pathLst>
            </a:custGeom>
            <a:solidFill>
              <a:srgbClr val="1298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569301" y="410173"/>
            <a:ext cx="6059708" cy="11267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340"/>
              </a:lnSpc>
              <a:spcBef>
                <a:spcPts val="100"/>
              </a:spcBef>
              <a:tabLst>
                <a:tab pos="2612390" algn="l"/>
              </a:tabLst>
            </a:pPr>
            <a:r>
              <a:rPr sz="4400" dirty="0">
                <a:solidFill>
                  <a:srgbClr val="F7B844"/>
                </a:solidFill>
              </a:rPr>
              <a:t>_</a:t>
            </a:r>
            <a:r>
              <a:rPr lang="en-GB" sz="4400" dirty="0">
                <a:solidFill>
                  <a:srgbClr val="5D240A"/>
                </a:solidFill>
              </a:rPr>
              <a:t>Eligibility and Suitability Check</a:t>
            </a:r>
            <a:endParaRPr sz="4400" dirty="0">
              <a:solidFill>
                <a:srgbClr val="5D240A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822500" y="576000"/>
            <a:ext cx="787499" cy="41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7" name="object 7">
            <a:extLst>
              <a:ext uri="{FF2B5EF4-FFF2-40B4-BE49-F238E27FC236}">
                <a16:creationId xmlns:a16="http://schemas.microsoft.com/office/drawing/2014/main" id="{2D95A42A-42E8-455D-9078-43DB63B54ABA}"/>
              </a:ext>
            </a:extLst>
          </p:cNvPr>
          <p:cNvGrpSpPr/>
          <p:nvPr/>
        </p:nvGrpSpPr>
        <p:grpSpPr>
          <a:xfrm>
            <a:off x="6324600" y="3837597"/>
            <a:ext cx="333048" cy="277203"/>
            <a:chOff x="6164999" y="3640938"/>
            <a:chExt cx="239395" cy="192405"/>
          </a:xfrm>
        </p:grpSpPr>
        <p:sp>
          <p:nvSpPr>
            <p:cNvPr id="28" name="object 8">
              <a:extLst>
                <a:ext uri="{FF2B5EF4-FFF2-40B4-BE49-F238E27FC236}">
                  <a16:creationId xmlns:a16="http://schemas.microsoft.com/office/drawing/2014/main" id="{E72666A7-339D-45B3-9C27-7EEFF60CD834}"/>
                </a:ext>
              </a:extLst>
            </p:cNvPr>
            <p:cNvSpPr/>
            <p:nvPr/>
          </p:nvSpPr>
          <p:spPr>
            <a:xfrm>
              <a:off x="6164999" y="3652989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39" h="180339">
                  <a:moveTo>
                    <a:pt x="179997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179997" y="179997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F7B8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9">
              <a:extLst>
                <a:ext uri="{FF2B5EF4-FFF2-40B4-BE49-F238E27FC236}">
                  <a16:creationId xmlns:a16="http://schemas.microsoft.com/office/drawing/2014/main" id="{1AD5DBFC-8084-4425-B1EB-0E2000146C37}"/>
                </a:ext>
              </a:extLst>
            </p:cNvPr>
            <p:cNvSpPr/>
            <p:nvPr/>
          </p:nvSpPr>
          <p:spPr>
            <a:xfrm>
              <a:off x="6192023" y="3640938"/>
              <a:ext cx="212090" cy="165100"/>
            </a:xfrm>
            <a:custGeom>
              <a:avLst/>
              <a:gdLst/>
              <a:ahLst/>
              <a:cxnLst/>
              <a:rect l="l" t="t" r="r" b="b"/>
              <a:pathLst>
                <a:path w="212089" h="165100">
                  <a:moveTo>
                    <a:pt x="192292" y="0"/>
                  </a:moveTo>
                  <a:lnTo>
                    <a:pt x="185059" y="1505"/>
                  </a:lnTo>
                  <a:lnTo>
                    <a:pt x="178733" y="5832"/>
                  </a:lnTo>
                  <a:lnTo>
                    <a:pt x="70148" y="117503"/>
                  </a:lnTo>
                  <a:lnTo>
                    <a:pt x="33508" y="76927"/>
                  </a:lnTo>
                  <a:lnTo>
                    <a:pt x="0" y="88976"/>
                  </a:lnTo>
                  <a:lnTo>
                    <a:pt x="1054" y="96314"/>
                  </a:lnTo>
                  <a:lnTo>
                    <a:pt x="4972" y="102911"/>
                  </a:lnTo>
                  <a:lnTo>
                    <a:pt x="58921" y="162652"/>
                  </a:lnTo>
                  <a:lnTo>
                    <a:pt x="63963" y="164950"/>
                  </a:lnTo>
                  <a:lnTo>
                    <a:pt x="69627" y="165052"/>
                  </a:lnTo>
                  <a:lnTo>
                    <a:pt x="74809" y="165052"/>
                  </a:lnTo>
                  <a:lnTo>
                    <a:pt x="79775" y="162956"/>
                  </a:lnTo>
                  <a:lnTo>
                    <a:pt x="206292" y="32845"/>
                  </a:lnTo>
                  <a:lnTo>
                    <a:pt x="210452" y="26401"/>
                  </a:lnTo>
                  <a:lnTo>
                    <a:pt x="211777" y="19107"/>
                  </a:lnTo>
                  <a:lnTo>
                    <a:pt x="210280" y="11846"/>
                  </a:lnTo>
                  <a:lnTo>
                    <a:pt x="205974" y="5502"/>
                  </a:lnTo>
                  <a:lnTo>
                    <a:pt x="199555" y="1328"/>
                  </a:lnTo>
                  <a:lnTo>
                    <a:pt x="192292" y="0"/>
                  </a:lnTo>
                  <a:close/>
                </a:path>
              </a:pathLst>
            </a:custGeom>
            <a:solidFill>
              <a:srgbClr val="1298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0" name="object 7">
            <a:extLst>
              <a:ext uri="{FF2B5EF4-FFF2-40B4-BE49-F238E27FC236}">
                <a16:creationId xmlns:a16="http://schemas.microsoft.com/office/drawing/2014/main" id="{9F3AD21C-0301-4200-A597-2A1D5BF67568}"/>
              </a:ext>
            </a:extLst>
          </p:cNvPr>
          <p:cNvGrpSpPr/>
          <p:nvPr/>
        </p:nvGrpSpPr>
        <p:grpSpPr>
          <a:xfrm>
            <a:off x="6324600" y="4675797"/>
            <a:ext cx="333048" cy="277203"/>
            <a:chOff x="6164999" y="3640938"/>
            <a:chExt cx="239395" cy="192405"/>
          </a:xfrm>
        </p:grpSpPr>
        <p:sp>
          <p:nvSpPr>
            <p:cNvPr id="31" name="object 8">
              <a:extLst>
                <a:ext uri="{FF2B5EF4-FFF2-40B4-BE49-F238E27FC236}">
                  <a16:creationId xmlns:a16="http://schemas.microsoft.com/office/drawing/2014/main" id="{4D70BCD6-CE38-451F-B603-4B983E2A4B37}"/>
                </a:ext>
              </a:extLst>
            </p:cNvPr>
            <p:cNvSpPr/>
            <p:nvPr/>
          </p:nvSpPr>
          <p:spPr>
            <a:xfrm>
              <a:off x="6164999" y="3652989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39" h="180339">
                  <a:moveTo>
                    <a:pt x="179997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179997" y="179997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F7B8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9">
              <a:extLst>
                <a:ext uri="{FF2B5EF4-FFF2-40B4-BE49-F238E27FC236}">
                  <a16:creationId xmlns:a16="http://schemas.microsoft.com/office/drawing/2014/main" id="{114D4328-AA8A-41FE-8740-5A2E1EA6D8DA}"/>
                </a:ext>
              </a:extLst>
            </p:cNvPr>
            <p:cNvSpPr/>
            <p:nvPr/>
          </p:nvSpPr>
          <p:spPr>
            <a:xfrm>
              <a:off x="6192023" y="3640938"/>
              <a:ext cx="212090" cy="165100"/>
            </a:xfrm>
            <a:custGeom>
              <a:avLst/>
              <a:gdLst/>
              <a:ahLst/>
              <a:cxnLst/>
              <a:rect l="l" t="t" r="r" b="b"/>
              <a:pathLst>
                <a:path w="212089" h="165100">
                  <a:moveTo>
                    <a:pt x="192292" y="0"/>
                  </a:moveTo>
                  <a:lnTo>
                    <a:pt x="185059" y="1505"/>
                  </a:lnTo>
                  <a:lnTo>
                    <a:pt x="178733" y="5832"/>
                  </a:lnTo>
                  <a:lnTo>
                    <a:pt x="70148" y="117503"/>
                  </a:lnTo>
                  <a:lnTo>
                    <a:pt x="33508" y="76927"/>
                  </a:lnTo>
                  <a:lnTo>
                    <a:pt x="0" y="88976"/>
                  </a:lnTo>
                  <a:lnTo>
                    <a:pt x="1054" y="96314"/>
                  </a:lnTo>
                  <a:lnTo>
                    <a:pt x="4972" y="102911"/>
                  </a:lnTo>
                  <a:lnTo>
                    <a:pt x="58921" y="162652"/>
                  </a:lnTo>
                  <a:lnTo>
                    <a:pt x="63963" y="164950"/>
                  </a:lnTo>
                  <a:lnTo>
                    <a:pt x="69627" y="165052"/>
                  </a:lnTo>
                  <a:lnTo>
                    <a:pt x="74809" y="165052"/>
                  </a:lnTo>
                  <a:lnTo>
                    <a:pt x="79775" y="162956"/>
                  </a:lnTo>
                  <a:lnTo>
                    <a:pt x="206292" y="32845"/>
                  </a:lnTo>
                  <a:lnTo>
                    <a:pt x="210452" y="26401"/>
                  </a:lnTo>
                  <a:lnTo>
                    <a:pt x="211777" y="19107"/>
                  </a:lnTo>
                  <a:lnTo>
                    <a:pt x="210280" y="11846"/>
                  </a:lnTo>
                  <a:lnTo>
                    <a:pt x="205974" y="5502"/>
                  </a:lnTo>
                  <a:lnTo>
                    <a:pt x="199555" y="1328"/>
                  </a:lnTo>
                  <a:lnTo>
                    <a:pt x="192292" y="0"/>
                  </a:lnTo>
                  <a:close/>
                </a:path>
              </a:pathLst>
            </a:custGeom>
            <a:solidFill>
              <a:srgbClr val="1298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6" name="object 7">
            <a:extLst>
              <a:ext uri="{FF2B5EF4-FFF2-40B4-BE49-F238E27FC236}">
                <a16:creationId xmlns:a16="http://schemas.microsoft.com/office/drawing/2014/main" id="{9E238254-8B64-44AD-9804-04561A8DA40B}"/>
              </a:ext>
            </a:extLst>
          </p:cNvPr>
          <p:cNvGrpSpPr/>
          <p:nvPr/>
        </p:nvGrpSpPr>
        <p:grpSpPr>
          <a:xfrm>
            <a:off x="1295400" y="5056797"/>
            <a:ext cx="333048" cy="277203"/>
            <a:chOff x="6164999" y="3640938"/>
            <a:chExt cx="239395" cy="192405"/>
          </a:xfrm>
        </p:grpSpPr>
        <p:sp>
          <p:nvSpPr>
            <p:cNvPr id="37" name="object 8">
              <a:extLst>
                <a:ext uri="{FF2B5EF4-FFF2-40B4-BE49-F238E27FC236}">
                  <a16:creationId xmlns:a16="http://schemas.microsoft.com/office/drawing/2014/main" id="{466BA28F-459A-4A38-8120-C45477E1CD7F}"/>
                </a:ext>
              </a:extLst>
            </p:cNvPr>
            <p:cNvSpPr/>
            <p:nvPr/>
          </p:nvSpPr>
          <p:spPr>
            <a:xfrm>
              <a:off x="6164999" y="3652989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39" h="180339">
                  <a:moveTo>
                    <a:pt x="179997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179997" y="179997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F7B8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9">
              <a:extLst>
                <a:ext uri="{FF2B5EF4-FFF2-40B4-BE49-F238E27FC236}">
                  <a16:creationId xmlns:a16="http://schemas.microsoft.com/office/drawing/2014/main" id="{630907C9-6986-4522-8F36-AD62B2E3B6B2}"/>
                </a:ext>
              </a:extLst>
            </p:cNvPr>
            <p:cNvSpPr/>
            <p:nvPr/>
          </p:nvSpPr>
          <p:spPr>
            <a:xfrm>
              <a:off x="6192023" y="3640938"/>
              <a:ext cx="212090" cy="165100"/>
            </a:xfrm>
            <a:custGeom>
              <a:avLst/>
              <a:gdLst/>
              <a:ahLst/>
              <a:cxnLst/>
              <a:rect l="l" t="t" r="r" b="b"/>
              <a:pathLst>
                <a:path w="212089" h="165100">
                  <a:moveTo>
                    <a:pt x="192292" y="0"/>
                  </a:moveTo>
                  <a:lnTo>
                    <a:pt x="185059" y="1505"/>
                  </a:lnTo>
                  <a:lnTo>
                    <a:pt x="178733" y="5832"/>
                  </a:lnTo>
                  <a:lnTo>
                    <a:pt x="70148" y="117503"/>
                  </a:lnTo>
                  <a:lnTo>
                    <a:pt x="33508" y="76927"/>
                  </a:lnTo>
                  <a:lnTo>
                    <a:pt x="0" y="88976"/>
                  </a:lnTo>
                  <a:lnTo>
                    <a:pt x="1054" y="96314"/>
                  </a:lnTo>
                  <a:lnTo>
                    <a:pt x="4972" y="102911"/>
                  </a:lnTo>
                  <a:lnTo>
                    <a:pt x="58921" y="162652"/>
                  </a:lnTo>
                  <a:lnTo>
                    <a:pt x="63963" y="164950"/>
                  </a:lnTo>
                  <a:lnTo>
                    <a:pt x="69627" y="165052"/>
                  </a:lnTo>
                  <a:lnTo>
                    <a:pt x="74809" y="165052"/>
                  </a:lnTo>
                  <a:lnTo>
                    <a:pt x="79775" y="162956"/>
                  </a:lnTo>
                  <a:lnTo>
                    <a:pt x="206292" y="32845"/>
                  </a:lnTo>
                  <a:lnTo>
                    <a:pt x="210452" y="26401"/>
                  </a:lnTo>
                  <a:lnTo>
                    <a:pt x="211777" y="19107"/>
                  </a:lnTo>
                  <a:lnTo>
                    <a:pt x="210280" y="11846"/>
                  </a:lnTo>
                  <a:lnTo>
                    <a:pt x="205974" y="5502"/>
                  </a:lnTo>
                  <a:lnTo>
                    <a:pt x="199555" y="1328"/>
                  </a:lnTo>
                  <a:lnTo>
                    <a:pt x="192292" y="0"/>
                  </a:lnTo>
                  <a:close/>
                </a:path>
              </a:pathLst>
            </a:custGeom>
            <a:solidFill>
              <a:srgbClr val="1298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9" name="object 7">
            <a:extLst>
              <a:ext uri="{FF2B5EF4-FFF2-40B4-BE49-F238E27FC236}">
                <a16:creationId xmlns:a16="http://schemas.microsoft.com/office/drawing/2014/main" id="{26FD8E95-FF51-40CA-BFBA-00488F107036}"/>
              </a:ext>
            </a:extLst>
          </p:cNvPr>
          <p:cNvGrpSpPr/>
          <p:nvPr/>
        </p:nvGrpSpPr>
        <p:grpSpPr>
          <a:xfrm>
            <a:off x="1295400" y="4230635"/>
            <a:ext cx="333048" cy="277203"/>
            <a:chOff x="6164999" y="3640938"/>
            <a:chExt cx="239395" cy="192405"/>
          </a:xfrm>
        </p:grpSpPr>
        <p:sp>
          <p:nvSpPr>
            <p:cNvPr id="40" name="object 8">
              <a:extLst>
                <a:ext uri="{FF2B5EF4-FFF2-40B4-BE49-F238E27FC236}">
                  <a16:creationId xmlns:a16="http://schemas.microsoft.com/office/drawing/2014/main" id="{CA761283-85F3-46A2-82EA-9E6D357195B4}"/>
                </a:ext>
              </a:extLst>
            </p:cNvPr>
            <p:cNvSpPr/>
            <p:nvPr/>
          </p:nvSpPr>
          <p:spPr>
            <a:xfrm>
              <a:off x="6164999" y="3652989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39" h="180339">
                  <a:moveTo>
                    <a:pt x="179997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179997" y="179997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F7B8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9">
              <a:extLst>
                <a:ext uri="{FF2B5EF4-FFF2-40B4-BE49-F238E27FC236}">
                  <a16:creationId xmlns:a16="http://schemas.microsoft.com/office/drawing/2014/main" id="{60F7F943-CDDB-4CF8-96C9-1CABEB109C3E}"/>
                </a:ext>
              </a:extLst>
            </p:cNvPr>
            <p:cNvSpPr/>
            <p:nvPr/>
          </p:nvSpPr>
          <p:spPr>
            <a:xfrm>
              <a:off x="6192023" y="3640938"/>
              <a:ext cx="212090" cy="165100"/>
            </a:xfrm>
            <a:custGeom>
              <a:avLst/>
              <a:gdLst/>
              <a:ahLst/>
              <a:cxnLst/>
              <a:rect l="l" t="t" r="r" b="b"/>
              <a:pathLst>
                <a:path w="212089" h="165100">
                  <a:moveTo>
                    <a:pt x="192292" y="0"/>
                  </a:moveTo>
                  <a:lnTo>
                    <a:pt x="185059" y="1505"/>
                  </a:lnTo>
                  <a:lnTo>
                    <a:pt x="178733" y="5832"/>
                  </a:lnTo>
                  <a:lnTo>
                    <a:pt x="70148" y="117503"/>
                  </a:lnTo>
                  <a:lnTo>
                    <a:pt x="33508" y="76927"/>
                  </a:lnTo>
                  <a:lnTo>
                    <a:pt x="0" y="88976"/>
                  </a:lnTo>
                  <a:lnTo>
                    <a:pt x="1054" y="96314"/>
                  </a:lnTo>
                  <a:lnTo>
                    <a:pt x="4972" y="102911"/>
                  </a:lnTo>
                  <a:lnTo>
                    <a:pt x="58921" y="162652"/>
                  </a:lnTo>
                  <a:lnTo>
                    <a:pt x="63963" y="164950"/>
                  </a:lnTo>
                  <a:lnTo>
                    <a:pt x="69627" y="165052"/>
                  </a:lnTo>
                  <a:lnTo>
                    <a:pt x="74809" y="165052"/>
                  </a:lnTo>
                  <a:lnTo>
                    <a:pt x="79775" y="162956"/>
                  </a:lnTo>
                  <a:lnTo>
                    <a:pt x="206292" y="32845"/>
                  </a:lnTo>
                  <a:lnTo>
                    <a:pt x="210452" y="26401"/>
                  </a:lnTo>
                  <a:lnTo>
                    <a:pt x="211777" y="19107"/>
                  </a:lnTo>
                  <a:lnTo>
                    <a:pt x="210280" y="11846"/>
                  </a:lnTo>
                  <a:lnTo>
                    <a:pt x="205974" y="5502"/>
                  </a:lnTo>
                  <a:lnTo>
                    <a:pt x="199555" y="1328"/>
                  </a:lnTo>
                  <a:lnTo>
                    <a:pt x="192292" y="0"/>
                  </a:lnTo>
                  <a:close/>
                </a:path>
              </a:pathLst>
            </a:custGeom>
            <a:solidFill>
              <a:srgbClr val="1298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2" name="object 7">
            <a:extLst>
              <a:ext uri="{FF2B5EF4-FFF2-40B4-BE49-F238E27FC236}">
                <a16:creationId xmlns:a16="http://schemas.microsoft.com/office/drawing/2014/main" id="{02545E03-A619-40AE-8E2B-79D671B2E645}"/>
              </a:ext>
            </a:extLst>
          </p:cNvPr>
          <p:cNvGrpSpPr/>
          <p:nvPr/>
        </p:nvGrpSpPr>
        <p:grpSpPr>
          <a:xfrm>
            <a:off x="1295400" y="3160684"/>
            <a:ext cx="333048" cy="277203"/>
            <a:chOff x="6164999" y="3640938"/>
            <a:chExt cx="239395" cy="192405"/>
          </a:xfrm>
        </p:grpSpPr>
        <p:sp>
          <p:nvSpPr>
            <p:cNvPr id="43" name="object 8">
              <a:extLst>
                <a:ext uri="{FF2B5EF4-FFF2-40B4-BE49-F238E27FC236}">
                  <a16:creationId xmlns:a16="http://schemas.microsoft.com/office/drawing/2014/main" id="{791AB322-1032-4987-9681-DAE4717F0143}"/>
                </a:ext>
              </a:extLst>
            </p:cNvPr>
            <p:cNvSpPr/>
            <p:nvPr/>
          </p:nvSpPr>
          <p:spPr>
            <a:xfrm>
              <a:off x="6164999" y="3652989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39" h="180339">
                  <a:moveTo>
                    <a:pt x="179997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179997" y="179997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F7B8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9">
              <a:extLst>
                <a:ext uri="{FF2B5EF4-FFF2-40B4-BE49-F238E27FC236}">
                  <a16:creationId xmlns:a16="http://schemas.microsoft.com/office/drawing/2014/main" id="{729119C4-DB62-4941-B013-E15888EF45F2}"/>
                </a:ext>
              </a:extLst>
            </p:cNvPr>
            <p:cNvSpPr/>
            <p:nvPr/>
          </p:nvSpPr>
          <p:spPr>
            <a:xfrm>
              <a:off x="6192023" y="3640938"/>
              <a:ext cx="212090" cy="165100"/>
            </a:xfrm>
            <a:custGeom>
              <a:avLst/>
              <a:gdLst/>
              <a:ahLst/>
              <a:cxnLst/>
              <a:rect l="l" t="t" r="r" b="b"/>
              <a:pathLst>
                <a:path w="212089" h="165100">
                  <a:moveTo>
                    <a:pt x="192292" y="0"/>
                  </a:moveTo>
                  <a:lnTo>
                    <a:pt x="185059" y="1505"/>
                  </a:lnTo>
                  <a:lnTo>
                    <a:pt x="178733" y="5832"/>
                  </a:lnTo>
                  <a:lnTo>
                    <a:pt x="70148" y="117503"/>
                  </a:lnTo>
                  <a:lnTo>
                    <a:pt x="33508" y="76927"/>
                  </a:lnTo>
                  <a:lnTo>
                    <a:pt x="0" y="88976"/>
                  </a:lnTo>
                  <a:lnTo>
                    <a:pt x="1054" y="96314"/>
                  </a:lnTo>
                  <a:lnTo>
                    <a:pt x="4972" y="102911"/>
                  </a:lnTo>
                  <a:lnTo>
                    <a:pt x="58921" y="162652"/>
                  </a:lnTo>
                  <a:lnTo>
                    <a:pt x="63963" y="164950"/>
                  </a:lnTo>
                  <a:lnTo>
                    <a:pt x="69627" y="165052"/>
                  </a:lnTo>
                  <a:lnTo>
                    <a:pt x="74809" y="165052"/>
                  </a:lnTo>
                  <a:lnTo>
                    <a:pt x="79775" y="162956"/>
                  </a:lnTo>
                  <a:lnTo>
                    <a:pt x="206292" y="32845"/>
                  </a:lnTo>
                  <a:lnTo>
                    <a:pt x="210452" y="26401"/>
                  </a:lnTo>
                  <a:lnTo>
                    <a:pt x="211777" y="19107"/>
                  </a:lnTo>
                  <a:lnTo>
                    <a:pt x="210280" y="11846"/>
                  </a:lnTo>
                  <a:lnTo>
                    <a:pt x="205974" y="5502"/>
                  </a:lnTo>
                  <a:lnTo>
                    <a:pt x="199555" y="1328"/>
                  </a:lnTo>
                  <a:lnTo>
                    <a:pt x="192292" y="0"/>
                  </a:lnTo>
                  <a:close/>
                </a:path>
              </a:pathLst>
            </a:custGeom>
            <a:solidFill>
              <a:srgbClr val="1298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5" name="object 7">
            <a:extLst>
              <a:ext uri="{FF2B5EF4-FFF2-40B4-BE49-F238E27FC236}">
                <a16:creationId xmlns:a16="http://schemas.microsoft.com/office/drawing/2014/main" id="{E3F8A022-A326-4FA4-8F7B-B338096C4B33}"/>
              </a:ext>
            </a:extLst>
          </p:cNvPr>
          <p:cNvGrpSpPr/>
          <p:nvPr/>
        </p:nvGrpSpPr>
        <p:grpSpPr>
          <a:xfrm>
            <a:off x="1295400" y="2602838"/>
            <a:ext cx="333048" cy="277203"/>
            <a:chOff x="6164999" y="3640938"/>
            <a:chExt cx="239395" cy="192405"/>
          </a:xfrm>
        </p:grpSpPr>
        <p:sp>
          <p:nvSpPr>
            <p:cNvPr id="46" name="object 8">
              <a:extLst>
                <a:ext uri="{FF2B5EF4-FFF2-40B4-BE49-F238E27FC236}">
                  <a16:creationId xmlns:a16="http://schemas.microsoft.com/office/drawing/2014/main" id="{DF8DD8B3-1313-4000-B21E-3B9A6B8B30B4}"/>
                </a:ext>
              </a:extLst>
            </p:cNvPr>
            <p:cNvSpPr/>
            <p:nvPr/>
          </p:nvSpPr>
          <p:spPr>
            <a:xfrm>
              <a:off x="6164999" y="3652989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39" h="180339">
                  <a:moveTo>
                    <a:pt x="179997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179997" y="179997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F7B8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9">
              <a:extLst>
                <a:ext uri="{FF2B5EF4-FFF2-40B4-BE49-F238E27FC236}">
                  <a16:creationId xmlns:a16="http://schemas.microsoft.com/office/drawing/2014/main" id="{DDC8B2CA-9ADC-4BE5-982D-B5E4F84515AF}"/>
                </a:ext>
              </a:extLst>
            </p:cNvPr>
            <p:cNvSpPr/>
            <p:nvPr/>
          </p:nvSpPr>
          <p:spPr>
            <a:xfrm>
              <a:off x="6192023" y="3640938"/>
              <a:ext cx="212090" cy="165100"/>
            </a:xfrm>
            <a:custGeom>
              <a:avLst/>
              <a:gdLst/>
              <a:ahLst/>
              <a:cxnLst/>
              <a:rect l="l" t="t" r="r" b="b"/>
              <a:pathLst>
                <a:path w="212089" h="165100">
                  <a:moveTo>
                    <a:pt x="192292" y="0"/>
                  </a:moveTo>
                  <a:lnTo>
                    <a:pt x="185059" y="1505"/>
                  </a:lnTo>
                  <a:lnTo>
                    <a:pt x="178733" y="5832"/>
                  </a:lnTo>
                  <a:lnTo>
                    <a:pt x="70148" y="117503"/>
                  </a:lnTo>
                  <a:lnTo>
                    <a:pt x="33508" y="76927"/>
                  </a:lnTo>
                  <a:lnTo>
                    <a:pt x="0" y="88976"/>
                  </a:lnTo>
                  <a:lnTo>
                    <a:pt x="1054" y="96314"/>
                  </a:lnTo>
                  <a:lnTo>
                    <a:pt x="4972" y="102911"/>
                  </a:lnTo>
                  <a:lnTo>
                    <a:pt x="58921" y="162652"/>
                  </a:lnTo>
                  <a:lnTo>
                    <a:pt x="63963" y="164950"/>
                  </a:lnTo>
                  <a:lnTo>
                    <a:pt x="69627" y="165052"/>
                  </a:lnTo>
                  <a:lnTo>
                    <a:pt x="74809" y="165052"/>
                  </a:lnTo>
                  <a:lnTo>
                    <a:pt x="79775" y="162956"/>
                  </a:lnTo>
                  <a:lnTo>
                    <a:pt x="206292" y="32845"/>
                  </a:lnTo>
                  <a:lnTo>
                    <a:pt x="210452" y="26401"/>
                  </a:lnTo>
                  <a:lnTo>
                    <a:pt x="211777" y="19107"/>
                  </a:lnTo>
                  <a:lnTo>
                    <a:pt x="210280" y="11846"/>
                  </a:lnTo>
                  <a:lnTo>
                    <a:pt x="205974" y="5502"/>
                  </a:lnTo>
                  <a:lnTo>
                    <a:pt x="199555" y="1328"/>
                  </a:lnTo>
                  <a:lnTo>
                    <a:pt x="192292" y="0"/>
                  </a:lnTo>
                  <a:close/>
                </a:path>
              </a:pathLst>
            </a:custGeom>
            <a:solidFill>
              <a:srgbClr val="1298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9" name="object 3">
            <a:extLst>
              <a:ext uri="{FF2B5EF4-FFF2-40B4-BE49-F238E27FC236}">
                <a16:creationId xmlns:a16="http://schemas.microsoft.com/office/drawing/2014/main" id="{94ED49A3-5AC1-4E31-8E0E-87F812F2B974}"/>
              </a:ext>
            </a:extLst>
          </p:cNvPr>
          <p:cNvSpPr txBox="1">
            <a:spLocks/>
          </p:cNvSpPr>
          <p:nvPr/>
        </p:nvSpPr>
        <p:spPr>
          <a:xfrm>
            <a:off x="6781801" y="2028937"/>
            <a:ext cx="4495800" cy="40943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3970" marR="935990" defTabSz="914400">
              <a:lnSpc>
                <a:spcPct val="107800"/>
              </a:lnSpc>
              <a:spcBef>
                <a:spcPts val="100"/>
              </a:spcBef>
            </a:pPr>
            <a:r>
              <a:rPr lang="en-US" sz="2800" b="1" kern="0" spc="-15" dirty="0">
                <a:solidFill>
                  <a:srgbClr val="F7B844"/>
                </a:solidFill>
                <a:latin typeface="Muli-ExtraBold"/>
                <a:cs typeface="Muli-ExtraBold"/>
              </a:rPr>
              <a:t>_</a:t>
            </a:r>
            <a:r>
              <a:rPr lang="en-US" sz="2800" b="1" kern="0" spc="-15" dirty="0">
                <a:solidFill>
                  <a:srgbClr val="5D240A"/>
                </a:solidFill>
                <a:latin typeface="Muli-ExtraBold"/>
                <a:cs typeface="Muli-ExtraBold"/>
              </a:rPr>
              <a:t>Suitability Criteria</a:t>
            </a:r>
            <a:r>
              <a:rPr lang="en-US" sz="2800" b="1" kern="0" dirty="0">
                <a:solidFill>
                  <a:srgbClr val="5D240A"/>
                </a:solidFill>
                <a:latin typeface="Muli-ExtraBold"/>
                <a:cs typeface="Muli-ExtraBold"/>
              </a:rPr>
              <a:t>:</a:t>
            </a:r>
            <a:endParaRPr lang="en-US" sz="2800" kern="0" dirty="0">
              <a:solidFill>
                <a:srgbClr val="5D240A"/>
              </a:solidFill>
              <a:latin typeface="Muli-ExtraBold"/>
              <a:cs typeface="Muli-ExtraBold"/>
            </a:endParaRPr>
          </a:p>
          <a:p>
            <a:pPr marL="12700" marR="139700" defTabSz="914400">
              <a:lnSpc>
                <a:spcPct val="107100"/>
              </a:lnSpc>
              <a:spcBef>
                <a:spcPts val="1270"/>
              </a:spcBef>
            </a:pPr>
            <a:r>
              <a:rPr lang="en-US" sz="2000" kern="0" spc="-5" dirty="0">
                <a:solidFill>
                  <a:srgbClr val="5D240A"/>
                </a:solidFill>
                <a:latin typeface="Muli"/>
                <a:cs typeface="Muli"/>
              </a:rPr>
              <a:t>Mild to moderate Mental Health Issues – </a:t>
            </a:r>
            <a:r>
              <a:rPr lang="en-US" sz="2000" i="1" kern="0" spc="-5" dirty="0">
                <a:solidFill>
                  <a:srgbClr val="5D240A"/>
                </a:solidFill>
                <a:latin typeface="Muli"/>
                <a:cs typeface="Muli"/>
              </a:rPr>
              <a:t>stress, anxiety, sleep issues, COVID-19 fears.</a:t>
            </a:r>
          </a:p>
          <a:p>
            <a:pPr marL="12700" marR="139700" defTabSz="914400">
              <a:lnSpc>
                <a:spcPct val="107100"/>
              </a:lnSpc>
              <a:spcBef>
                <a:spcPts val="1270"/>
              </a:spcBef>
            </a:pPr>
            <a:r>
              <a:rPr lang="en-US" sz="2000" u="sng" kern="0" dirty="0">
                <a:solidFill>
                  <a:srgbClr val="5D240A"/>
                </a:solidFill>
                <a:latin typeface="Muli"/>
                <a:cs typeface="Muli"/>
              </a:rPr>
              <a:t>NOT</a:t>
            </a:r>
            <a:r>
              <a:rPr lang="en-US" sz="2000" kern="0" dirty="0">
                <a:solidFill>
                  <a:srgbClr val="5D240A"/>
                </a:solidFill>
                <a:latin typeface="Muli"/>
                <a:cs typeface="Muli"/>
              </a:rPr>
              <a:t> a full counselling service or those with severe Mental Health issues.</a:t>
            </a:r>
          </a:p>
          <a:p>
            <a:pPr marL="12700" marR="139700" defTabSz="914400">
              <a:lnSpc>
                <a:spcPct val="107100"/>
              </a:lnSpc>
              <a:spcBef>
                <a:spcPts val="1270"/>
              </a:spcBef>
            </a:pPr>
            <a:r>
              <a:rPr lang="en-US" sz="2000" kern="0" dirty="0">
                <a:solidFill>
                  <a:srgbClr val="5D240A"/>
                </a:solidFill>
                <a:latin typeface="Muli"/>
                <a:cs typeface="Muli"/>
              </a:rPr>
              <a:t>Up to 9 months of structured support, advice and guidance from a Mental Health professional.</a:t>
            </a:r>
          </a:p>
          <a:p>
            <a:pPr marL="12700" marR="139700" defTabSz="914400">
              <a:lnSpc>
                <a:spcPct val="107100"/>
              </a:lnSpc>
              <a:spcBef>
                <a:spcPts val="1270"/>
              </a:spcBef>
            </a:pPr>
            <a:endParaRPr lang="en-US" sz="2000" kern="0" dirty="0">
              <a:solidFill>
                <a:srgbClr val="5D240A"/>
              </a:solidFill>
              <a:latin typeface="Muli"/>
              <a:cs typeface="Mul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6005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900" y="133818"/>
            <a:ext cx="3670300" cy="1132298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800"/>
              </a:spcBef>
            </a:pPr>
            <a:r>
              <a:rPr sz="3900" spc="-70" dirty="0">
                <a:solidFill>
                  <a:srgbClr val="F47D31"/>
                </a:solidFill>
              </a:rPr>
              <a:t>_</a:t>
            </a:r>
            <a:r>
              <a:rPr lang="en-GB" sz="3900" spc="-70" dirty="0">
                <a:solidFill>
                  <a:srgbClr val="5D240A"/>
                </a:solidFill>
              </a:rPr>
              <a:t>Once employees have applied</a:t>
            </a:r>
            <a:endParaRPr sz="3900" dirty="0">
              <a:solidFill>
                <a:srgbClr val="5D240A"/>
              </a:solidFill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EB67DB1-6D26-487C-9BF9-AF2D1E14D1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559959"/>
            <a:ext cx="788400" cy="4431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1600" y="1951144"/>
            <a:ext cx="3898900" cy="3640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39700" indent="-342900" defTabSz="914400">
              <a:lnSpc>
                <a:spcPct val="107100"/>
              </a:lnSpc>
              <a:spcBef>
                <a:spcPts val="1270"/>
              </a:spcBef>
              <a:buFont typeface="Wingdings" panose="05000000000000000000" pitchFamily="2" charset="2"/>
              <a:buChar char="§"/>
            </a:pPr>
            <a:r>
              <a:rPr lang="en-US" kern="0" spc="-5" dirty="0">
                <a:solidFill>
                  <a:srgbClr val="5D240A"/>
                </a:solidFill>
                <a:latin typeface="Muli"/>
                <a:cs typeface="Muli"/>
              </a:rPr>
              <a:t>Call back within one working day from Able Futures  – </a:t>
            </a:r>
            <a:r>
              <a:rPr lang="en-US" i="1" kern="0" spc="-5" dirty="0">
                <a:solidFill>
                  <a:srgbClr val="5D240A"/>
                </a:solidFill>
                <a:latin typeface="Muli"/>
                <a:cs typeface="Muli"/>
              </a:rPr>
              <a:t>if applied online.</a:t>
            </a:r>
            <a:endParaRPr lang="en-US" kern="0" spc="-5" dirty="0">
              <a:solidFill>
                <a:srgbClr val="5D240A"/>
              </a:solidFill>
              <a:latin typeface="Muli"/>
              <a:cs typeface="Muli"/>
            </a:endParaRPr>
          </a:p>
          <a:p>
            <a:pPr marL="355600" marR="139700" indent="-342900" defTabSz="914400">
              <a:lnSpc>
                <a:spcPct val="107100"/>
              </a:lnSpc>
              <a:spcBef>
                <a:spcPts val="1270"/>
              </a:spcBef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rgbClr val="5D240A"/>
                </a:solidFill>
                <a:latin typeface="Muli"/>
                <a:cs typeface="Muli"/>
              </a:rPr>
              <a:t>Eligibility and suitability checks, ‘Annex A’ form completed.</a:t>
            </a:r>
          </a:p>
          <a:p>
            <a:pPr marL="355600" marR="48895" indent="-342900" defTabSz="914400">
              <a:lnSpc>
                <a:spcPct val="107100"/>
              </a:lnSpc>
              <a:spcBef>
                <a:spcPts val="1135"/>
              </a:spcBef>
              <a:buFont typeface="Wingdings" panose="05000000000000000000" pitchFamily="2" charset="2"/>
              <a:buChar char="§"/>
            </a:pPr>
            <a:r>
              <a:rPr lang="en-US" kern="0" spc="-5" dirty="0">
                <a:solidFill>
                  <a:srgbClr val="5D240A"/>
                </a:solidFill>
                <a:latin typeface="Muli"/>
                <a:cs typeface="Muli"/>
              </a:rPr>
              <a:t>Application sent to DWP </a:t>
            </a:r>
            <a:r>
              <a:rPr lang="en-US" kern="0" dirty="0">
                <a:solidFill>
                  <a:srgbClr val="5D240A"/>
                </a:solidFill>
                <a:latin typeface="Muli"/>
                <a:cs typeface="Muli"/>
              </a:rPr>
              <a:t>for</a:t>
            </a:r>
            <a:r>
              <a:rPr lang="en-US" kern="0" spc="-5" dirty="0">
                <a:solidFill>
                  <a:srgbClr val="5D240A"/>
                </a:solidFill>
                <a:latin typeface="Muli"/>
                <a:cs typeface="Muli"/>
              </a:rPr>
              <a:t> </a:t>
            </a:r>
            <a:r>
              <a:rPr lang="en-US" kern="0" dirty="0">
                <a:solidFill>
                  <a:srgbClr val="5D240A"/>
                </a:solidFill>
                <a:latin typeface="Muli"/>
                <a:cs typeface="Muli"/>
              </a:rPr>
              <a:t>approval – </a:t>
            </a:r>
            <a:r>
              <a:rPr lang="en-US" i="1" kern="0" dirty="0">
                <a:solidFill>
                  <a:srgbClr val="5D240A"/>
                </a:solidFill>
                <a:latin typeface="Muli"/>
                <a:cs typeface="Muli"/>
              </a:rPr>
              <a:t>between 2-5 working days.</a:t>
            </a:r>
          </a:p>
          <a:p>
            <a:pPr marL="355600" marR="48895" indent="-342900" defTabSz="914400">
              <a:lnSpc>
                <a:spcPct val="107100"/>
              </a:lnSpc>
              <a:spcBef>
                <a:spcPts val="1135"/>
              </a:spcBef>
              <a:buFont typeface="Wingdings" panose="05000000000000000000" pitchFamily="2" charset="2"/>
              <a:buChar char="§"/>
            </a:pPr>
            <a:r>
              <a:rPr lang="en-US" kern="0" spc="-5" dirty="0">
                <a:solidFill>
                  <a:srgbClr val="5D240A"/>
                </a:solidFill>
                <a:latin typeface="Muli"/>
                <a:cs typeface="Muli"/>
              </a:rPr>
              <a:t>TBHG UK </a:t>
            </a:r>
            <a:r>
              <a:rPr lang="en-US" kern="0" dirty="0">
                <a:solidFill>
                  <a:srgbClr val="5D240A"/>
                </a:solidFill>
                <a:latin typeface="Muli"/>
                <a:cs typeface="Muli"/>
              </a:rPr>
              <a:t>will make contact</a:t>
            </a:r>
            <a:r>
              <a:rPr lang="en-US" kern="0" spc="-5" dirty="0">
                <a:solidFill>
                  <a:srgbClr val="5D240A"/>
                </a:solidFill>
                <a:latin typeface="Muli"/>
                <a:cs typeface="Muli"/>
              </a:rPr>
              <a:t> to </a:t>
            </a:r>
            <a:r>
              <a:rPr lang="en-US" kern="0" dirty="0">
                <a:solidFill>
                  <a:srgbClr val="5D240A"/>
                </a:solidFill>
                <a:latin typeface="Muli"/>
                <a:cs typeface="Muli"/>
              </a:rPr>
              <a:t>arrange an initial</a:t>
            </a:r>
            <a:r>
              <a:rPr lang="en-US" kern="0" spc="-100" dirty="0">
                <a:solidFill>
                  <a:srgbClr val="5D240A"/>
                </a:solidFill>
                <a:latin typeface="Muli"/>
                <a:cs typeface="Muli"/>
              </a:rPr>
              <a:t> </a:t>
            </a:r>
            <a:r>
              <a:rPr lang="en-US" kern="0" dirty="0">
                <a:solidFill>
                  <a:srgbClr val="5D240A"/>
                </a:solidFill>
                <a:latin typeface="Muli"/>
                <a:cs typeface="Muli"/>
              </a:rPr>
              <a:t>appointment within 48 hours of approval.</a:t>
            </a:r>
          </a:p>
          <a:p>
            <a:pPr>
              <a:lnSpc>
                <a:spcPct val="100000"/>
              </a:lnSpc>
            </a:pPr>
            <a:endParaRPr sz="1200" dirty="0">
              <a:solidFill>
                <a:srgbClr val="5D240A"/>
              </a:solidFill>
              <a:latin typeface="Muli"/>
              <a:cs typeface="Mul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185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335268" y="3180993"/>
            <a:ext cx="3177061" cy="36458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7100"/>
              </a:lnSpc>
              <a:spcBef>
                <a:spcPts val="100"/>
              </a:spcBef>
            </a:pPr>
            <a:r>
              <a:rPr lang="en-GB" b="1" dirty="0">
                <a:solidFill>
                  <a:schemeClr val="bg1"/>
                </a:solidFill>
                <a:latin typeface="Muli"/>
                <a:cs typeface="Muli"/>
              </a:rPr>
              <a:t>1-to-1 Support </a:t>
            </a:r>
            <a:r>
              <a:rPr dirty="0">
                <a:solidFill>
                  <a:schemeClr val="bg1"/>
                </a:solidFill>
                <a:latin typeface="Muli"/>
                <a:cs typeface="Muli"/>
              </a:rPr>
              <a:t>from a</a:t>
            </a:r>
            <a:r>
              <a:rPr lang="en-GB" dirty="0">
                <a:solidFill>
                  <a:schemeClr val="bg1"/>
                </a:solidFill>
                <a:latin typeface="Muli"/>
                <a:cs typeface="Muli"/>
              </a:rPr>
              <a:t> dedicated</a:t>
            </a:r>
            <a:r>
              <a:rPr dirty="0">
                <a:solidFill>
                  <a:schemeClr val="bg1"/>
                </a:solidFill>
                <a:latin typeface="Muli"/>
                <a:cs typeface="Muli"/>
              </a:rPr>
              <a:t> </a:t>
            </a:r>
            <a:r>
              <a:rPr b="1" spc="-5" dirty="0">
                <a:solidFill>
                  <a:schemeClr val="bg1"/>
                </a:solidFill>
                <a:latin typeface="Muli"/>
                <a:cs typeface="Muli"/>
              </a:rPr>
              <a:t>Vocational</a:t>
            </a:r>
            <a:r>
              <a:rPr lang="en-GB" b="1" spc="-5" dirty="0">
                <a:solidFill>
                  <a:schemeClr val="bg1"/>
                </a:solidFill>
                <a:latin typeface="Muli"/>
                <a:cs typeface="Muli"/>
              </a:rPr>
              <a:t> </a:t>
            </a:r>
            <a:r>
              <a:rPr b="1" dirty="0">
                <a:solidFill>
                  <a:schemeClr val="bg1"/>
                </a:solidFill>
                <a:latin typeface="Muli"/>
                <a:cs typeface="Muli"/>
              </a:rPr>
              <a:t>Rehabilitation</a:t>
            </a:r>
            <a:r>
              <a:rPr lang="en-GB" b="1" dirty="0">
                <a:solidFill>
                  <a:schemeClr val="bg1"/>
                </a:solidFill>
                <a:latin typeface="Muli"/>
                <a:cs typeface="Muli"/>
              </a:rPr>
              <a:t> </a:t>
            </a:r>
            <a:r>
              <a:rPr b="1" spc="-5" dirty="0">
                <a:solidFill>
                  <a:schemeClr val="bg1"/>
                </a:solidFill>
                <a:latin typeface="Muli"/>
                <a:cs typeface="Muli"/>
              </a:rPr>
              <a:t>Consultant</a:t>
            </a:r>
            <a:r>
              <a:rPr b="1" spc="-20" dirty="0">
                <a:solidFill>
                  <a:schemeClr val="bg1"/>
                </a:solidFill>
                <a:latin typeface="Muli"/>
                <a:cs typeface="Muli"/>
              </a:rPr>
              <a:t> </a:t>
            </a:r>
            <a:r>
              <a:rPr b="1" spc="-5" dirty="0">
                <a:solidFill>
                  <a:schemeClr val="bg1"/>
                </a:solidFill>
                <a:latin typeface="Muli"/>
                <a:cs typeface="Muli"/>
              </a:rPr>
              <a:t>(VRC)</a:t>
            </a:r>
            <a:endParaRPr lang="en-GB" b="1" spc="-5" dirty="0">
              <a:solidFill>
                <a:schemeClr val="bg1"/>
              </a:solidFill>
              <a:latin typeface="Muli"/>
              <a:cs typeface="Muli"/>
            </a:endParaRPr>
          </a:p>
          <a:p>
            <a:pPr marL="12065" marR="5080" indent="-1905" algn="ctr">
              <a:lnSpc>
                <a:spcPct val="107100"/>
              </a:lnSpc>
              <a:spcBef>
                <a:spcPts val="100"/>
              </a:spcBef>
            </a:pPr>
            <a:endParaRPr lang="en-GB" b="1" spc="-5" dirty="0">
              <a:solidFill>
                <a:schemeClr val="bg1"/>
              </a:solidFill>
              <a:latin typeface="Muli"/>
              <a:cs typeface="Muli"/>
            </a:endParaRPr>
          </a:p>
          <a:p>
            <a:pPr marL="12065" marR="5080" indent="-1905" algn="ctr">
              <a:lnSpc>
                <a:spcPct val="107100"/>
              </a:lnSpc>
              <a:spcBef>
                <a:spcPts val="100"/>
              </a:spcBef>
            </a:pPr>
            <a:r>
              <a:rPr lang="en-US" sz="1800" dirty="0">
                <a:solidFill>
                  <a:schemeClr val="bg1"/>
                </a:solidFill>
                <a:latin typeface="Muli"/>
                <a:cs typeface="Muli"/>
              </a:rPr>
              <a:t>Fully </a:t>
            </a:r>
            <a:r>
              <a:rPr lang="en-US" sz="1800" spc="-5" dirty="0">
                <a:solidFill>
                  <a:schemeClr val="bg1"/>
                </a:solidFill>
                <a:latin typeface="Muli"/>
                <a:cs typeface="Muli"/>
              </a:rPr>
              <a:t>qualified and experienced Mental </a:t>
            </a:r>
            <a:r>
              <a:rPr lang="en-US" spc="-5" dirty="0">
                <a:solidFill>
                  <a:schemeClr val="bg1"/>
                </a:solidFill>
                <a:latin typeface="Muli"/>
                <a:cs typeface="Muli"/>
              </a:rPr>
              <a:t>H</a:t>
            </a:r>
            <a:r>
              <a:rPr lang="en-US" sz="1800" dirty="0">
                <a:solidFill>
                  <a:schemeClr val="bg1"/>
                </a:solidFill>
                <a:latin typeface="Muli"/>
                <a:cs typeface="Muli"/>
              </a:rPr>
              <a:t>ealth</a:t>
            </a:r>
            <a:r>
              <a:rPr lang="en-US" sz="1800" spc="-50" dirty="0">
                <a:solidFill>
                  <a:schemeClr val="bg1"/>
                </a:solidFill>
                <a:latin typeface="Muli"/>
                <a:cs typeface="Muli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uli"/>
                <a:cs typeface="Muli"/>
              </a:rPr>
              <a:t>professionals.</a:t>
            </a:r>
          </a:p>
          <a:p>
            <a:pPr marL="12065" marR="5080" indent="-1905" algn="ctr">
              <a:lnSpc>
                <a:spcPct val="107100"/>
              </a:lnSpc>
              <a:spcBef>
                <a:spcPts val="100"/>
              </a:spcBef>
            </a:pPr>
            <a:endParaRPr lang="en-US" sz="1800" dirty="0">
              <a:solidFill>
                <a:schemeClr val="bg1"/>
              </a:solidFill>
              <a:latin typeface="Muli"/>
              <a:cs typeface="Muli"/>
            </a:endParaRPr>
          </a:p>
          <a:p>
            <a:pPr marL="12065" marR="5080" indent="-1905" algn="ctr">
              <a:lnSpc>
                <a:spcPct val="107100"/>
              </a:lnSpc>
              <a:spcBef>
                <a:spcPts val="100"/>
              </a:spcBef>
            </a:pPr>
            <a:r>
              <a:rPr lang="en-GB" spc="-5" dirty="0">
                <a:solidFill>
                  <a:schemeClr val="bg1"/>
                </a:solidFill>
                <a:latin typeface="Muli"/>
                <a:cs typeface="Muli"/>
              </a:rPr>
              <a:t>Delivered over the phone, or via TEAMS call.</a:t>
            </a:r>
          </a:p>
          <a:p>
            <a:pPr marL="12065" marR="5080" indent="-1905" algn="ctr">
              <a:lnSpc>
                <a:spcPct val="107100"/>
              </a:lnSpc>
              <a:spcBef>
                <a:spcPts val="100"/>
              </a:spcBef>
            </a:pPr>
            <a:endParaRPr lang="en-US" sz="1800" dirty="0">
              <a:solidFill>
                <a:schemeClr val="bg1"/>
              </a:solidFill>
              <a:latin typeface="Muli"/>
              <a:cs typeface="Muli"/>
            </a:endParaRPr>
          </a:p>
          <a:p>
            <a:pPr marL="12065" marR="5080" indent="-1905" algn="ctr">
              <a:lnSpc>
                <a:spcPct val="107100"/>
              </a:lnSpc>
              <a:spcBef>
                <a:spcPts val="100"/>
              </a:spcBef>
            </a:pPr>
            <a:endParaRPr lang="en-US" b="1" dirty="0">
              <a:solidFill>
                <a:schemeClr val="bg1"/>
              </a:solidFill>
              <a:latin typeface="Muli"/>
              <a:cs typeface="Muli"/>
            </a:endParaRPr>
          </a:p>
          <a:p>
            <a:pPr marL="12065" marR="5080" indent="-1905" algn="ctr">
              <a:lnSpc>
                <a:spcPct val="107100"/>
              </a:lnSpc>
              <a:spcBef>
                <a:spcPts val="100"/>
              </a:spcBef>
            </a:pPr>
            <a:endParaRPr b="1" dirty="0">
              <a:solidFill>
                <a:schemeClr val="bg1"/>
              </a:solidFill>
              <a:latin typeface="Muli"/>
              <a:cs typeface="Mul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24212" y="3180993"/>
            <a:ext cx="2888487" cy="3259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 marR="31750" algn="ctr">
              <a:lnSpc>
                <a:spcPct val="107100"/>
              </a:lnSpc>
            </a:pPr>
            <a:r>
              <a:rPr lang="en-US" spc="-5" dirty="0">
                <a:solidFill>
                  <a:schemeClr val="bg1"/>
                </a:solidFill>
                <a:latin typeface="Muli"/>
                <a:cs typeface="Muli"/>
              </a:rPr>
              <a:t>Long-term Mental Health support.</a:t>
            </a:r>
          </a:p>
          <a:p>
            <a:pPr marL="39370" marR="31750" algn="ctr">
              <a:lnSpc>
                <a:spcPct val="107100"/>
              </a:lnSpc>
            </a:pPr>
            <a:endParaRPr lang="en-US" sz="1800" b="1" spc="-5" dirty="0">
              <a:solidFill>
                <a:schemeClr val="bg1"/>
              </a:solidFill>
              <a:latin typeface="Muli"/>
              <a:cs typeface="Muli"/>
            </a:endParaRPr>
          </a:p>
          <a:p>
            <a:pPr marL="39370" marR="31750" algn="ctr">
              <a:lnSpc>
                <a:spcPct val="107100"/>
              </a:lnSpc>
            </a:pPr>
            <a:r>
              <a:rPr lang="en-US" sz="1800" b="1" spc="-5" dirty="0">
                <a:solidFill>
                  <a:schemeClr val="bg1"/>
                </a:solidFill>
                <a:latin typeface="Muli"/>
                <a:cs typeface="Muli"/>
              </a:rPr>
              <a:t>Focus on building </a:t>
            </a:r>
            <a:r>
              <a:rPr lang="en-US" sz="1800" b="1" dirty="0">
                <a:solidFill>
                  <a:schemeClr val="bg1"/>
                </a:solidFill>
                <a:latin typeface="Muli"/>
                <a:cs typeface="Muli"/>
              </a:rPr>
              <a:t>skills and </a:t>
            </a:r>
            <a:r>
              <a:rPr lang="en-US" sz="1800" spc="-5" dirty="0">
                <a:solidFill>
                  <a:schemeClr val="bg1"/>
                </a:solidFill>
                <a:latin typeface="Muli"/>
                <a:cs typeface="Muli"/>
              </a:rPr>
              <a:t>resilience. </a:t>
            </a:r>
          </a:p>
          <a:p>
            <a:pPr marL="39370" marR="31750" algn="ctr">
              <a:lnSpc>
                <a:spcPct val="107100"/>
              </a:lnSpc>
            </a:pPr>
            <a:endParaRPr lang="en-US" sz="1800" b="1" dirty="0">
              <a:solidFill>
                <a:schemeClr val="bg1"/>
              </a:solidFill>
              <a:latin typeface="Muli"/>
              <a:cs typeface="Muli"/>
            </a:endParaRPr>
          </a:p>
          <a:p>
            <a:pPr marL="39370" marR="31750" algn="ctr">
              <a:lnSpc>
                <a:spcPct val="107100"/>
              </a:lnSpc>
            </a:pPr>
            <a:r>
              <a:rPr lang="en-US" b="1" dirty="0">
                <a:solidFill>
                  <a:schemeClr val="bg1"/>
                </a:solidFill>
                <a:latin typeface="Muli"/>
                <a:cs typeface="Muli"/>
              </a:rPr>
              <a:t>Information, guidance, support, signposting and coping strategies.</a:t>
            </a:r>
            <a:endParaRPr lang="en-US" sz="1800" b="1" dirty="0">
              <a:solidFill>
                <a:schemeClr val="bg1"/>
              </a:solidFill>
              <a:latin typeface="Muli"/>
              <a:cs typeface="Muli"/>
            </a:endParaRPr>
          </a:p>
          <a:p>
            <a:pPr marL="39370" marR="31750" algn="ctr">
              <a:lnSpc>
                <a:spcPct val="107100"/>
              </a:lnSpc>
            </a:pPr>
            <a:endParaRPr lang="en-US" spc="-5" dirty="0">
              <a:solidFill>
                <a:schemeClr val="bg1"/>
              </a:solidFill>
              <a:latin typeface="Muli"/>
              <a:cs typeface="Muli"/>
            </a:endParaRPr>
          </a:p>
          <a:p>
            <a:pPr marL="39370" marR="31750" algn="ctr">
              <a:lnSpc>
                <a:spcPct val="107100"/>
              </a:lnSpc>
            </a:pPr>
            <a:endParaRPr lang="en-US" spc="-5" dirty="0">
              <a:solidFill>
                <a:schemeClr val="bg1"/>
              </a:solidFill>
              <a:latin typeface="Muli"/>
              <a:cs typeface="Mul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20844" y="3180993"/>
            <a:ext cx="2495405" cy="3336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7100"/>
              </a:lnSpc>
              <a:spcBef>
                <a:spcPts val="100"/>
              </a:spcBef>
            </a:pPr>
            <a:r>
              <a:rPr lang="en-US" b="1" dirty="0">
                <a:solidFill>
                  <a:schemeClr val="bg1"/>
                </a:solidFill>
                <a:latin typeface="Muli"/>
                <a:cs typeface="Muli"/>
              </a:rPr>
              <a:t>Completely </a:t>
            </a:r>
            <a:r>
              <a:rPr lang="en-US" b="1" spc="-5" dirty="0">
                <a:solidFill>
                  <a:schemeClr val="bg1"/>
                </a:solidFill>
                <a:latin typeface="Muli"/>
                <a:cs typeface="Muli"/>
              </a:rPr>
              <a:t>confidential. </a:t>
            </a:r>
          </a:p>
          <a:p>
            <a:pPr marL="12700" marR="5080" indent="-635" algn="ctr">
              <a:lnSpc>
                <a:spcPct val="107100"/>
              </a:lnSpc>
              <a:spcBef>
                <a:spcPts val="100"/>
              </a:spcBef>
            </a:pPr>
            <a:endParaRPr lang="en-US" b="1" spc="-5" dirty="0">
              <a:solidFill>
                <a:schemeClr val="bg1"/>
              </a:solidFill>
              <a:latin typeface="Muli"/>
              <a:cs typeface="Muli"/>
            </a:endParaRPr>
          </a:p>
          <a:p>
            <a:pPr marL="12700" marR="5080" indent="-635" algn="ctr">
              <a:lnSpc>
                <a:spcPct val="107100"/>
              </a:lnSpc>
              <a:spcBef>
                <a:spcPts val="100"/>
              </a:spcBef>
            </a:pPr>
            <a:r>
              <a:rPr lang="en-US" spc="-5" dirty="0">
                <a:solidFill>
                  <a:schemeClr val="bg1"/>
                </a:solidFill>
                <a:latin typeface="Muli"/>
                <a:cs typeface="Muli"/>
              </a:rPr>
              <a:t>The VRC </a:t>
            </a:r>
            <a:r>
              <a:rPr lang="en-US" dirty="0">
                <a:solidFill>
                  <a:schemeClr val="bg1"/>
                </a:solidFill>
                <a:latin typeface="Muli"/>
                <a:cs typeface="Muli"/>
              </a:rPr>
              <a:t>can also assist in the </a:t>
            </a:r>
            <a:r>
              <a:rPr lang="en-US" spc="-5" dirty="0">
                <a:solidFill>
                  <a:schemeClr val="bg1"/>
                </a:solidFill>
                <a:latin typeface="Muli"/>
                <a:cs typeface="Muli"/>
              </a:rPr>
              <a:t>dialogue between employee </a:t>
            </a:r>
            <a:r>
              <a:rPr lang="en-US" dirty="0">
                <a:solidFill>
                  <a:schemeClr val="bg1"/>
                </a:solidFill>
                <a:latin typeface="Muli"/>
                <a:cs typeface="Muli"/>
              </a:rPr>
              <a:t>and </a:t>
            </a:r>
            <a:r>
              <a:rPr lang="en-US" spc="-5" dirty="0">
                <a:solidFill>
                  <a:schemeClr val="bg1"/>
                </a:solidFill>
                <a:latin typeface="Muli"/>
                <a:cs typeface="Muli"/>
              </a:rPr>
              <a:t>employer.</a:t>
            </a:r>
          </a:p>
          <a:p>
            <a:pPr marL="12700" marR="5080" indent="-635" algn="ctr">
              <a:lnSpc>
                <a:spcPct val="107100"/>
              </a:lnSpc>
              <a:spcBef>
                <a:spcPts val="100"/>
              </a:spcBef>
            </a:pPr>
            <a:endParaRPr lang="en-US" spc="-5" dirty="0">
              <a:solidFill>
                <a:schemeClr val="bg1"/>
              </a:solidFill>
              <a:latin typeface="Muli"/>
              <a:cs typeface="Muli"/>
            </a:endParaRPr>
          </a:p>
          <a:p>
            <a:pPr marL="12700" marR="5080" indent="-635" algn="ctr">
              <a:lnSpc>
                <a:spcPct val="107100"/>
              </a:lnSpc>
              <a:spcBef>
                <a:spcPts val="100"/>
              </a:spcBef>
            </a:pPr>
            <a:r>
              <a:rPr lang="en-US" spc="-5" dirty="0">
                <a:solidFill>
                  <a:schemeClr val="bg1"/>
                </a:solidFill>
                <a:latin typeface="Muli"/>
                <a:cs typeface="Muli"/>
              </a:rPr>
              <a:t>May suggest </a:t>
            </a:r>
            <a:r>
              <a:rPr lang="en-US" sz="1800" spc="-5" dirty="0">
                <a:solidFill>
                  <a:schemeClr val="bg1"/>
                </a:solidFill>
                <a:latin typeface="Muli"/>
                <a:cs typeface="Muli"/>
              </a:rPr>
              <a:t>reasonable </a:t>
            </a:r>
            <a:r>
              <a:rPr lang="en-US" sz="1800" dirty="0">
                <a:solidFill>
                  <a:schemeClr val="bg1"/>
                </a:solidFill>
                <a:latin typeface="Muli"/>
                <a:cs typeface="Muli"/>
              </a:rPr>
              <a:t>adjustments at work, on occasion.</a:t>
            </a:r>
          </a:p>
          <a:p>
            <a:pPr marL="12700" marR="5080" indent="-635" algn="ctr">
              <a:lnSpc>
                <a:spcPct val="107100"/>
              </a:lnSpc>
              <a:spcBef>
                <a:spcPts val="100"/>
              </a:spcBef>
            </a:pPr>
            <a:endParaRPr lang="en-US" dirty="0">
              <a:solidFill>
                <a:schemeClr val="bg1"/>
              </a:solidFill>
              <a:latin typeface="Muli"/>
              <a:cs typeface="Muli"/>
            </a:endParaRPr>
          </a:p>
          <a:p>
            <a:pPr marL="12700" marR="5080" indent="-635" algn="ctr">
              <a:lnSpc>
                <a:spcPct val="107100"/>
              </a:lnSpc>
              <a:spcBef>
                <a:spcPts val="100"/>
              </a:spcBef>
            </a:pPr>
            <a:endParaRPr dirty="0">
              <a:solidFill>
                <a:schemeClr val="bg1"/>
              </a:solidFill>
              <a:latin typeface="Muli"/>
              <a:cs typeface="Mul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822500" y="576000"/>
            <a:ext cx="787499" cy="41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5" name="Picture 14" descr="support_circl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099" y="1676400"/>
            <a:ext cx="1295400" cy="1295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0755" y="1676400"/>
            <a:ext cx="1295400" cy="1295400"/>
          </a:xfrm>
          <a:prstGeom prst="rect">
            <a:avLst/>
          </a:prstGeom>
        </p:spPr>
      </p:pic>
      <p:pic>
        <p:nvPicPr>
          <p:cNvPr id="18" name="Picture 17" descr="confidential_circ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846" y="1676400"/>
            <a:ext cx="1295400" cy="1295400"/>
          </a:xfrm>
          <a:prstGeom prst="rect">
            <a:avLst/>
          </a:prstGeom>
        </p:spPr>
      </p:pic>
      <p:sp>
        <p:nvSpPr>
          <p:cNvPr id="21" name="object 2">
            <a:extLst>
              <a:ext uri="{FF2B5EF4-FFF2-40B4-BE49-F238E27FC236}">
                <a16:creationId xmlns:a16="http://schemas.microsoft.com/office/drawing/2014/main" id="{D0910E22-D632-48D2-A7DF-9A874C2DB05E}"/>
              </a:ext>
            </a:extLst>
          </p:cNvPr>
          <p:cNvSpPr txBox="1">
            <a:spLocks/>
          </p:cNvSpPr>
          <p:nvPr/>
        </p:nvSpPr>
        <p:spPr>
          <a:xfrm>
            <a:off x="551705" y="232298"/>
            <a:ext cx="8363695" cy="1132298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>
            <a:lvl1pPr>
              <a:defRPr sz="5500" b="1" i="0">
                <a:solidFill>
                  <a:schemeClr val="bg1"/>
                </a:solidFill>
                <a:latin typeface="Muli-ExtraBold"/>
                <a:ea typeface="+mj-ea"/>
                <a:cs typeface="Muli-ExtraBold"/>
              </a:defRPr>
            </a:lvl1pPr>
          </a:lstStyle>
          <a:p>
            <a:pPr marL="12700" marR="5080" defTabSz="914400">
              <a:lnSpc>
                <a:spcPts val="4000"/>
              </a:lnSpc>
              <a:spcBef>
                <a:spcPts val="800"/>
              </a:spcBef>
              <a:tabLst>
                <a:tab pos="2967990" algn="l"/>
                <a:tab pos="3133725" algn="l"/>
                <a:tab pos="4035425" algn="l"/>
              </a:tabLst>
            </a:pPr>
            <a:r>
              <a:rPr lang="en-US" sz="3900" kern="0" spc="20" dirty="0"/>
              <a:t>_How Able Futures can support Mental Health at work.</a:t>
            </a:r>
            <a:endParaRPr lang="en-US" sz="3900" kern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4121" y="445180"/>
            <a:ext cx="7559281" cy="619337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800"/>
              </a:spcBef>
              <a:tabLst>
                <a:tab pos="787400" algn="l"/>
                <a:tab pos="1990725" algn="l"/>
                <a:tab pos="2457450" algn="l"/>
                <a:tab pos="2820035" algn="l"/>
                <a:tab pos="3271520" algn="l"/>
              </a:tabLst>
            </a:pPr>
            <a:r>
              <a:rPr sz="3900" spc="75" dirty="0">
                <a:solidFill>
                  <a:srgbClr val="F7B844"/>
                </a:solidFill>
              </a:rPr>
              <a:t>_</a:t>
            </a:r>
            <a:r>
              <a:rPr sz="3900" dirty="0">
                <a:solidFill>
                  <a:srgbClr val="5D240A"/>
                </a:solidFill>
              </a:rPr>
              <a:t>A</a:t>
            </a:r>
            <a:r>
              <a:rPr lang="en-GB" sz="3900" dirty="0">
                <a:solidFill>
                  <a:srgbClr val="5D240A"/>
                </a:solidFill>
              </a:rPr>
              <a:t> Support Plan for you</a:t>
            </a:r>
            <a:endParaRPr sz="3900" dirty="0"/>
          </a:p>
        </p:txBody>
      </p:sp>
      <p:sp>
        <p:nvSpPr>
          <p:cNvPr id="5" name="object 5"/>
          <p:cNvSpPr txBox="1"/>
          <p:nvPr/>
        </p:nvSpPr>
        <p:spPr>
          <a:xfrm>
            <a:off x="2831501" y="3561143"/>
            <a:ext cx="5568633" cy="3275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sz="2000" b="1" i="1" dirty="0">
                <a:solidFill>
                  <a:schemeClr val="accent6"/>
                </a:solidFill>
                <a:latin typeface="Muli-ExtraBold"/>
                <a:cs typeface="Muli-ExtraBold"/>
              </a:rPr>
              <a:t>The </a:t>
            </a:r>
            <a:r>
              <a:rPr sz="2000" b="1" i="1" spc="5" dirty="0">
                <a:solidFill>
                  <a:schemeClr val="accent6"/>
                </a:solidFill>
                <a:latin typeface="Muli-ExtraBold"/>
                <a:cs typeface="Muli-ExtraBold"/>
              </a:rPr>
              <a:t>Support </a:t>
            </a:r>
            <a:r>
              <a:rPr sz="2000" b="1" i="1" dirty="0">
                <a:solidFill>
                  <a:schemeClr val="accent6"/>
                </a:solidFill>
                <a:latin typeface="Muli-ExtraBold"/>
                <a:cs typeface="Muli-ExtraBold"/>
              </a:rPr>
              <a:t>Plan </a:t>
            </a:r>
            <a:r>
              <a:rPr lang="en-GB" sz="2000" b="1" i="1" dirty="0">
                <a:solidFill>
                  <a:schemeClr val="accent6"/>
                </a:solidFill>
                <a:latin typeface="Muli-ExtraBold"/>
                <a:cs typeface="Muli-ExtraBold"/>
              </a:rPr>
              <a:t>could focus on</a:t>
            </a:r>
            <a:r>
              <a:rPr sz="2000" b="1" i="1" dirty="0">
                <a:solidFill>
                  <a:schemeClr val="accent6"/>
                </a:solidFill>
                <a:latin typeface="Muli-ExtraBold"/>
                <a:cs typeface="Muli-ExtraBold"/>
              </a:rPr>
              <a:t>:</a:t>
            </a:r>
            <a:endParaRPr sz="2000" i="1" dirty="0">
              <a:solidFill>
                <a:schemeClr val="accent6"/>
              </a:solidFill>
              <a:latin typeface="Muli-ExtraBold"/>
              <a:cs typeface="Muli-Extra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4400" y="4038600"/>
            <a:ext cx="3172019" cy="2408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000" b="1" spc="-5" dirty="0">
                <a:solidFill>
                  <a:srgbClr val="5D240A"/>
                </a:solidFill>
                <a:latin typeface="Muli"/>
                <a:cs typeface="Muli"/>
              </a:rPr>
              <a:t>S</a:t>
            </a:r>
            <a:r>
              <a:rPr lang="en-US" sz="2000" b="1" dirty="0">
                <a:solidFill>
                  <a:srgbClr val="5D240A"/>
                </a:solidFill>
                <a:latin typeface="Muli"/>
                <a:cs typeface="Muli"/>
              </a:rPr>
              <a:t>tress + Anxiety </a:t>
            </a:r>
          </a:p>
          <a:p>
            <a:pPr marL="12700" marR="384810">
              <a:lnSpc>
                <a:spcPct val="174600"/>
              </a:lnSpc>
            </a:pPr>
            <a:r>
              <a:rPr sz="2000" b="1" spc="-5" dirty="0">
                <a:solidFill>
                  <a:srgbClr val="5D240A"/>
                </a:solidFill>
                <a:latin typeface="Muli"/>
                <a:cs typeface="Muli"/>
              </a:rPr>
              <a:t>Time management</a:t>
            </a:r>
            <a:r>
              <a:rPr lang="en-GB" sz="2000" b="1" spc="-5" dirty="0">
                <a:solidFill>
                  <a:srgbClr val="5D240A"/>
                </a:solidFill>
                <a:latin typeface="Muli"/>
                <a:cs typeface="Muli"/>
              </a:rPr>
              <a:t> </a:t>
            </a:r>
          </a:p>
          <a:p>
            <a:pPr marL="12700" marR="384810">
              <a:lnSpc>
                <a:spcPct val="174600"/>
              </a:lnSpc>
            </a:pPr>
            <a:r>
              <a:rPr lang="en-GB" sz="2000" b="1" spc="-5" dirty="0">
                <a:solidFill>
                  <a:srgbClr val="5D240A"/>
                </a:solidFill>
                <a:latin typeface="Muli"/>
                <a:cs typeface="Muli"/>
              </a:rPr>
              <a:t>Bereavement</a:t>
            </a:r>
          </a:p>
          <a:p>
            <a:pPr marL="12700" marR="384810">
              <a:lnSpc>
                <a:spcPct val="174600"/>
              </a:lnSpc>
            </a:pPr>
            <a:r>
              <a:rPr sz="2000" b="1" dirty="0">
                <a:solidFill>
                  <a:srgbClr val="5D240A"/>
                </a:solidFill>
                <a:latin typeface="Muli"/>
                <a:cs typeface="Muli"/>
              </a:rPr>
              <a:t>Organization and</a:t>
            </a:r>
            <a:r>
              <a:rPr sz="2000" b="1" spc="-100" dirty="0">
                <a:solidFill>
                  <a:srgbClr val="5D240A"/>
                </a:solidFill>
                <a:latin typeface="Muli"/>
                <a:cs typeface="Muli"/>
              </a:rPr>
              <a:t> </a:t>
            </a:r>
            <a:r>
              <a:rPr sz="2000" b="1" dirty="0">
                <a:solidFill>
                  <a:srgbClr val="5D240A"/>
                </a:solidFill>
                <a:latin typeface="Muli"/>
                <a:cs typeface="Muli"/>
              </a:rPr>
              <a:t>planning</a:t>
            </a:r>
            <a:endParaRPr sz="2000" b="1" dirty="0">
              <a:latin typeface="Muli"/>
              <a:cs typeface="Muli"/>
            </a:endParaRPr>
          </a:p>
          <a:p>
            <a:pPr marL="12700" marR="5080">
              <a:lnSpc>
                <a:spcPct val="174600"/>
              </a:lnSpc>
            </a:pPr>
            <a:r>
              <a:rPr sz="2000" b="1" spc="-5" dirty="0">
                <a:solidFill>
                  <a:srgbClr val="5D240A"/>
                </a:solidFill>
                <a:latin typeface="Muli"/>
                <a:cs typeface="Muli"/>
              </a:rPr>
              <a:t>Coping </a:t>
            </a:r>
            <a:r>
              <a:rPr sz="2000" b="1" dirty="0">
                <a:solidFill>
                  <a:srgbClr val="5D240A"/>
                </a:solidFill>
                <a:latin typeface="Muli"/>
                <a:cs typeface="Muli"/>
              </a:rPr>
              <a:t>with</a:t>
            </a:r>
            <a:r>
              <a:rPr sz="2000" b="1" spc="-10" dirty="0">
                <a:solidFill>
                  <a:srgbClr val="5D240A"/>
                </a:solidFill>
                <a:latin typeface="Muli"/>
                <a:cs typeface="Muli"/>
              </a:rPr>
              <a:t> </a:t>
            </a:r>
            <a:r>
              <a:rPr sz="2000" b="1" dirty="0">
                <a:solidFill>
                  <a:srgbClr val="5D240A"/>
                </a:solidFill>
                <a:latin typeface="Muli"/>
                <a:cs typeface="Muli"/>
              </a:rPr>
              <a:t>change</a:t>
            </a:r>
            <a:endParaRPr sz="2000" b="1" dirty="0">
              <a:latin typeface="Muli"/>
              <a:cs typeface="Mul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50997" y="4074795"/>
            <a:ext cx="239395" cy="192405"/>
            <a:chOff x="575995" y="4215614"/>
            <a:chExt cx="239395" cy="192405"/>
          </a:xfrm>
        </p:grpSpPr>
        <p:sp>
          <p:nvSpPr>
            <p:cNvPr id="8" name="object 8"/>
            <p:cNvSpPr/>
            <p:nvPr/>
          </p:nvSpPr>
          <p:spPr>
            <a:xfrm>
              <a:off x="575995" y="4227664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179997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179997" y="179997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F7B8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603022" y="4215614"/>
              <a:ext cx="212090" cy="165100"/>
            </a:xfrm>
            <a:custGeom>
              <a:avLst/>
              <a:gdLst/>
              <a:ahLst/>
              <a:cxnLst/>
              <a:rect l="l" t="t" r="r" b="b"/>
              <a:pathLst>
                <a:path w="212090" h="165100">
                  <a:moveTo>
                    <a:pt x="192292" y="0"/>
                  </a:moveTo>
                  <a:lnTo>
                    <a:pt x="185059" y="1505"/>
                  </a:lnTo>
                  <a:lnTo>
                    <a:pt x="178733" y="5832"/>
                  </a:lnTo>
                  <a:lnTo>
                    <a:pt x="70148" y="117503"/>
                  </a:lnTo>
                  <a:lnTo>
                    <a:pt x="33508" y="76927"/>
                  </a:lnTo>
                  <a:lnTo>
                    <a:pt x="0" y="88976"/>
                  </a:lnTo>
                  <a:lnTo>
                    <a:pt x="1054" y="96314"/>
                  </a:lnTo>
                  <a:lnTo>
                    <a:pt x="4972" y="102911"/>
                  </a:lnTo>
                  <a:lnTo>
                    <a:pt x="58921" y="162652"/>
                  </a:lnTo>
                  <a:lnTo>
                    <a:pt x="63963" y="164950"/>
                  </a:lnTo>
                  <a:lnTo>
                    <a:pt x="69627" y="165052"/>
                  </a:lnTo>
                  <a:lnTo>
                    <a:pt x="74809" y="165052"/>
                  </a:lnTo>
                  <a:lnTo>
                    <a:pt x="79775" y="162956"/>
                  </a:lnTo>
                  <a:lnTo>
                    <a:pt x="206292" y="32845"/>
                  </a:lnTo>
                  <a:lnTo>
                    <a:pt x="210452" y="26401"/>
                  </a:lnTo>
                  <a:lnTo>
                    <a:pt x="211777" y="19107"/>
                  </a:lnTo>
                  <a:lnTo>
                    <a:pt x="210280" y="11846"/>
                  </a:lnTo>
                  <a:lnTo>
                    <a:pt x="205974" y="5502"/>
                  </a:lnTo>
                  <a:lnTo>
                    <a:pt x="199555" y="1328"/>
                  </a:lnTo>
                  <a:lnTo>
                    <a:pt x="192292" y="0"/>
                  </a:lnTo>
                  <a:close/>
                </a:path>
              </a:pathLst>
            </a:custGeom>
            <a:solidFill>
              <a:srgbClr val="1298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75995" y="4572000"/>
            <a:ext cx="239395" cy="192405"/>
            <a:chOff x="575995" y="4598999"/>
            <a:chExt cx="239395" cy="192405"/>
          </a:xfrm>
        </p:grpSpPr>
        <p:sp>
          <p:nvSpPr>
            <p:cNvPr id="11" name="object 11"/>
            <p:cNvSpPr/>
            <p:nvPr/>
          </p:nvSpPr>
          <p:spPr>
            <a:xfrm>
              <a:off x="575995" y="4611052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179997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179997" y="179997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F7B8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603022" y="4598999"/>
              <a:ext cx="212090" cy="165100"/>
            </a:xfrm>
            <a:custGeom>
              <a:avLst/>
              <a:gdLst/>
              <a:ahLst/>
              <a:cxnLst/>
              <a:rect l="l" t="t" r="r" b="b"/>
              <a:pathLst>
                <a:path w="212090" h="165100">
                  <a:moveTo>
                    <a:pt x="192292" y="0"/>
                  </a:moveTo>
                  <a:lnTo>
                    <a:pt x="185059" y="1505"/>
                  </a:lnTo>
                  <a:lnTo>
                    <a:pt x="178733" y="5832"/>
                  </a:lnTo>
                  <a:lnTo>
                    <a:pt x="70148" y="117503"/>
                  </a:lnTo>
                  <a:lnTo>
                    <a:pt x="33508" y="76927"/>
                  </a:lnTo>
                  <a:lnTo>
                    <a:pt x="0" y="88976"/>
                  </a:lnTo>
                  <a:lnTo>
                    <a:pt x="1054" y="96314"/>
                  </a:lnTo>
                  <a:lnTo>
                    <a:pt x="4972" y="102911"/>
                  </a:lnTo>
                  <a:lnTo>
                    <a:pt x="58921" y="162652"/>
                  </a:lnTo>
                  <a:lnTo>
                    <a:pt x="63963" y="164950"/>
                  </a:lnTo>
                  <a:lnTo>
                    <a:pt x="69627" y="165052"/>
                  </a:lnTo>
                  <a:lnTo>
                    <a:pt x="74809" y="165052"/>
                  </a:lnTo>
                  <a:lnTo>
                    <a:pt x="79775" y="162956"/>
                  </a:lnTo>
                  <a:lnTo>
                    <a:pt x="206292" y="32845"/>
                  </a:lnTo>
                  <a:lnTo>
                    <a:pt x="210452" y="26401"/>
                  </a:lnTo>
                  <a:lnTo>
                    <a:pt x="211777" y="19107"/>
                  </a:lnTo>
                  <a:lnTo>
                    <a:pt x="210280" y="11846"/>
                  </a:lnTo>
                  <a:lnTo>
                    <a:pt x="205974" y="5502"/>
                  </a:lnTo>
                  <a:lnTo>
                    <a:pt x="199555" y="1328"/>
                  </a:lnTo>
                  <a:lnTo>
                    <a:pt x="192292" y="0"/>
                  </a:lnTo>
                  <a:close/>
                </a:path>
              </a:pathLst>
            </a:custGeom>
            <a:solidFill>
              <a:srgbClr val="1298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75995" y="5105400"/>
            <a:ext cx="239395" cy="192405"/>
            <a:chOff x="575995" y="4973384"/>
            <a:chExt cx="239395" cy="192405"/>
          </a:xfrm>
        </p:grpSpPr>
        <p:sp>
          <p:nvSpPr>
            <p:cNvPr id="14" name="object 14"/>
            <p:cNvSpPr/>
            <p:nvPr/>
          </p:nvSpPr>
          <p:spPr>
            <a:xfrm>
              <a:off x="575995" y="4985435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179997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179997" y="179997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F7B8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603022" y="4973384"/>
              <a:ext cx="212090" cy="165100"/>
            </a:xfrm>
            <a:custGeom>
              <a:avLst/>
              <a:gdLst/>
              <a:ahLst/>
              <a:cxnLst/>
              <a:rect l="l" t="t" r="r" b="b"/>
              <a:pathLst>
                <a:path w="212090" h="165100">
                  <a:moveTo>
                    <a:pt x="192292" y="0"/>
                  </a:moveTo>
                  <a:lnTo>
                    <a:pt x="185059" y="1505"/>
                  </a:lnTo>
                  <a:lnTo>
                    <a:pt x="178733" y="5832"/>
                  </a:lnTo>
                  <a:lnTo>
                    <a:pt x="70148" y="117503"/>
                  </a:lnTo>
                  <a:lnTo>
                    <a:pt x="33508" y="76927"/>
                  </a:lnTo>
                  <a:lnTo>
                    <a:pt x="0" y="88976"/>
                  </a:lnTo>
                  <a:lnTo>
                    <a:pt x="1054" y="96314"/>
                  </a:lnTo>
                  <a:lnTo>
                    <a:pt x="4972" y="102911"/>
                  </a:lnTo>
                  <a:lnTo>
                    <a:pt x="58921" y="162652"/>
                  </a:lnTo>
                  <a:lnTo>
                    <a:pt x="63963" y="164950"/>
                  </a:lnTo>
                  <a:lnTo>
                    <a:pt x="69627" y="165052"/>
                  </a:lnTo>
                  <a:lnTo>
                    <a:pt x="74809" y="165052"/>
                  </a:lnTo>
                  <a:lnTo>
                    <a:pt x="79775" y="162956"/>
                  </a:lnTo>
                  <a:lnTo>
                    <a:pt x="206292" y="32845"/>
                  </a:lnTo>
                  <a:lnTo>
                    <a:pt x="210452" y="26401"/>
                  </a:lnTo>
                  <a:lnTo>
                    <a:pt x="211777" y="19107"/>
                  </a:lnTo>
                  <a:lnTo>
                    <a:pt x="210280" y="11846"/>
                  </a:lnTo>
                  <a:lnTo>
                    <a:pt x="205974" y="5502"/>
                  </a:lnTo>
                  <a:lnTo>
                    <a:pt x="199555" y="1328"/>
                  </a:lnTo>
                  <a:lnTo>
                    <a:pt x="192292" y="0"/>
                  </a:lnTo>
                  <a:close/>
                </a:path>
              </a:pathLst>
            </a:custGeom>
            <a:solidFill>
              <a:srgbClr val="1298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75995" y="5638800"/>
            <a:ext cx="239395" cy="192405"/>
            <a:chOff x="575995" y="5722154"/>
            <a:chExt cx="239395" cy="192405"/>
          </a:xfrm>
        </p:grpSpPr>
        <p:sp>
          <p:nvSpPr>
            <p:cNvPr id="20" name="object 20"/>
            <p:cNvSpPr/>
            <p:nvPr/>
          </p:nvSpPr>
          <p:spPr>
            <a:xfrm>
              <a:off x="575995" y="5734215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179997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179997" y="179997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F7B8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603022" y="5722154"/>
              <a:ext cx="212090" cy="165100"/>
            </a:xfrm>
            <a:custGeom>
              <a:avLst/>
              <a:gdLst/>
              <a:ahLst/>
              <a:cxnLst/>
              <a:rect l="l" t="t" r="r" b="b"/>
              <a:pathLst>
                <a:path w="212090" h="165100">
                  <a:moveTo>
                    <a:pt x="192292" y="0"/>
                  </a:moveTo>
                  <a:lnTo>
                    <a:pt x="185059" y="1505"/>
                  </a:lnTo>
                  <a:lnTo>
                    <a:pt x="178733" y="5832"/>
                  </a:lnTo>
                  <a:lnTo>
                    <a:pt x="70148" y="117503"/>
                  </a:lnTo>
                  <a:lnTo>
                    <a:pt x="33508" y="76927"/>
                  </a:lnTo>
                  <a:lnTo>
                    <a:pt x="0" y="88976"/>
                  </a:lnTo>
                  <a:lnTo>
                    <a:pt x="1054" y="96314"/>
                  </a:lnTo>
                  <a:lnTo>
                    <a:pt x="4972" y="102911"/>
                  </a:lnTo>
                  <a:lnTo>
                    <a:pt x="58921" y="162652"/>
                  </a:lnTo>
                  <a:lnTo>
                    <a:pt x="63963" y="164950"/>
                  </a:lnTo>
                  <a:lnTo>
                    <a:pt x="69627" y="165052"/>
                  </a:lnTo>
                  <a:lnTo>
                    <a:pt x="74809" y="165052"/>
                  </a:lnTo>
                  <a:lnTo>
                    <a:pt x="79775" y="162956"/>
                  </a:lnTo>
                  <a:lnTo>
                    <a:pt x="206292" y="32845"/>
                  </a:lnTo>
                  <a:lnTo>
                    <a:pt x="210452" y="26401"/>
                  </a:lnTo>
                  <a:lnTo>
                    <a:pt x="211777" y="19107"/>
                  </a:lnTo>
                  <a:lnTo>
                    <a:pt x="210280" y="11846"/>
                  </a:lnTo>
                  <a:lnTo>
                    <a:pt x="205974" y="5502"/>
                  </a:lnTo>
                  <a:lnTo>
                    <a:pt x="199555" y="1328"/>
                  </a:lnTo>
                  <a:lnTo>
                    <a:pt x="192292" y="0"/>
                  </a:lnTo>
                  <a:close/>
                </a:path>
              </a:pathLst>
            </a:custGeom>
            <a:solidFill>
              <a:srgbClr val="1298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75995" y="6208395"/>
            <a:ext cx="239395" cy="192405"/>
            <a:chOff x="575995" y="6092999"/>
            <a:chExt cx="239395" cy="192405"/>
          </a:xfrm>
        </p:grpSpPr>
        <p:sp>
          <p:nvSpPr>
            <p:cNvPr id="23" name="object 23"/>
            <p:cNvSpPr/>
            <p:nvPr/>
          </p:nvSpPr>
          <p:spPr>
            <a:xfrm>
              <a:off x="575995" y="6105055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179997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179997" y="179997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F7B8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603022" y="6092999"/>
              <a:ext cx="212090" cy="165100"/>
            </a:xfrm>
            <a:custGeom>
              <a:avLst/>
              <a:gdLst/>
              <a:ahLst/>
              <a:cxnLst/>
              <a:rect l="l" t="t" r="r" b="b"/>
              <a:pathLst>
                <a:path w="212090" h="165100">
                  <a:moveTo>
                    <a:pt x="192292" y="0"/>
                  </a:moveTo>
                  <a:lnTo>
                    <a:pt x="185059" y="1505"/>
                  </a:lnTo>
                  <a:lnTo>
                    <a:pt x="178733" y="5832"/>
                  </a:lnTo>
                  <a:lnTo>
                    <a:pt x="70148" y="117503"/>
                  </a:lnTo>
                  <a:lnTo>
                    <a:pt x="33508" y="76927"/>
                  </a:lnTo>
                  <a:lnTo>
                    <a:pt x="0" y="88976"/>
                  </a:lnTo>
                  <a:lnTo>
                    <a:pt x="1054" y="96314"/>
                  </a:lnTo>
                  <a:lnTo>
                    <a:pt x="4972" y="102911"/>
                  </a:lnTo>
                  <a:lnTo>
                    <a:pt x="58921" y="162652"/>
                  </a:lnTo>
                  <a:lnTo>
                    <a:pt x="63963" y="164950"/>
                  </a:lnTo>
                  <a:lnTo>
                    <a:pt x="69627" y="165052"/>
                  </a:lnTo>
                  <a:lnTo>
                    <a:pt x="74809" y="165052"/>
                  </a:lnTo>
                  <a:lnTo>
                    <a:pt x="79775" y="162956"/>
                  </a:lnTo>
                  <a:lnTo>
                    <a:pt x="206292" y="32845"/>
                  </a:lnTo>
                  <a:lnTo>
                    <a:pt x="210452" y="26401"/>
                  </a:lnTo>
                  <a:lnTo>
                    <a:pt x="211777" y="19107"/>
                  </a:lnTo>
                  <a:lnTo>
                    <a:pt x="210280" y="11846"/>
                  </a:lnTo>
                  <a:lnTo>
                    <a:pt x="205974" y="5502"/>
                  </a:lnTo>
                  <a:lnTo>
                    <a:pt x="199555" y="1328"/>
                  </a:lnTo>
                  <a:lnTo>
                    <a:pt x="192292" y="0"/>
                  </a:lnTo>
                  <a:close/>
                </a:path>
              </a:pathLst>
            </a:custGeom>
            <a:solidFill>
              <a:srgbClr val="1298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4256405" y="4150995"/>
            <a:ext cx="239395" cy="192405"/>
            <a:chOff x="4338002" y="4215614"/>
            <a:chExt cx="239395" cy="192405"/>
          </a:xfrm>
        </p:grpSpPr>
        <p:sp>
          <p:nvSpPr>
            <p:cNvPr id="26" name="object 26"/>
            <p:cNvSpPr/>
            <p:nvPr/>
          </p:nvSpPr>
          <p:spPr>
            <a:xfrm>
              <a:off x="4338002" y="4227664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39" h="180339">
                  <a:moveTo>
                    <a:pt x="179997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179997" y="179997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F7B8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4365023" y="4215614"/>
              <a:ext cx="212090" cy="165100"/>
            </a:xfrm>
            <a:custGeom>
              <a:avLst/>
              <a:gdLst/>
              <a:ahLst/>
              <a:cxnLst/>
              <a:rect l="l" t="t" r="r" b="b"/>
              <a:pathLst>
                <a:path w="212089" h="165100">
                  <a:moveTo>
                    <a:pt x="192292" y="0"/>
                  </a:moveTo>
                  <a:lnTo>
                    <a:pt x="185059" y="1505"/>
                  </a:lnTo>
                  <a:lnTo>
                    <a:pt x="178733" y="5832"/>
                  </a:lnTo>
                  <a:lnTo>
                    <a:pt x="70148" y="117503"/>
                  </a:lnTo>
                  <a:lnTo>
                    <a:pt x="33508" y="76927"/>
                  </a:lnTo>
                  <a:lnTo>
                    <a:pt x="0" y="88976"/>
                  </a:lnTo>
                  <a:lnTo>
                    <a:pt x="1054" y="96314"/>
                  </a:lnTo>
                  <a:lnTo>
                    <a:pt x="4972" y="102911"/>
                  </a:lnTo>
                  <a:lnTo>
                    <a:pt x="58921" y="162652"/>
                  </a:lnTo>
                  <a:lnTo>
                    <a:pt x="63963" y="164950"/>
                  </a:lnTo>
                  <a:lnTo>
                    <a:pt x="69627" y="165052"/>
                  </a:lnTo>
                  <a:lnTo>
                    <a:pt x="74809" y="165052"/>
                  </a:lnTo>
                  <a:lnTo>
                    <a:pt x="79775" y="162956"/>
                  </a:lnTo>
                  <a:lnTo>
                    <a:pt x="206292" y="32845"/>
                  </a:lnTo>
                  <a:lnTo>
                    <a:pt x="210452" y="26401"/>
                  </a:lnTo>
                  <a:lnTo>
                    <a:pt x="211777" y="19107"/>
                  </a:lnTo>
                  <a:lnTo>
                    <a:pt x="210280" y="11846"/>
                  </a:lnTo>
                  <a:lnTo>
                    <a:pt x="205974" y="5502"/>
                  </a:lnTo>
                  <a:lnTo>
                    <a:pt x="199555" y="1328"/>
                  </a:lnTo>
                  <a:lnTo>
                    <a:pt x="192292" y="0"/>
                  </a:lnTo>
                  <a:close/>
                </a:path>
              </a:pathLst>
            </a:custGeom>
            <a:solidFill>
              <a:srgbClr val="1298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267200" y="4598999"/>
            <a:ext cx="239395" cy="192405"/>
            <a:chOff x="4338002" y="4598999"/>
            <a:chExt cx="239395" cy="192405"/>
          </a:xfrm>
        </p:grpSpPr>
        <p:sp>
          <p:nvSpPr>
            <p:cNvPr id="29" name="object 29"/>
            <p:cNvSpPr/>
            <p:nvPr/>
          </p:nvSpPr>
          <p:spPr>
            <a:xfrm>
              <a:off x="4338002" y="4611052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39" h="180339">
                  <a:moveTo>
                    <a:pt x="179997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179997" y="179997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F7B8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4365023" y="4598999"/>
              <a:ext cx="212090" cy="165100"/>
            </a:xfrm>
            <a:custGeom>
              <a:avLst/>
              <a:gdLst/>
              <a:ahLst/>
              <a:cxnLst/>
              <a:rect l="l" t="t" r="r" b="b"/>
              <a:pathLst>
                <a:path w="212089" h="165100">
                  <a:moveTo>
                    <a:pt x="192292" y="0"/>
                  </a:moveTo>
                  <a:lnTo>
                    <a:pt x="185059" y="1505"/>
                  </a:lnTo>
                  <a:lnTo>
                    <a:pt x="178733" y="5832"/>
                  </a:lnTo>
                  <a:lnTo>
                    <a:pt x="70148" y="117503"/>
                  </a:lnTo>
                  <a:lnTo>
                    <a:pt x="33508" y="76927"/>
                  </a:lnTo>
                  <a:lnTo>
                    <a:pt x="0" y="88976"/>
                  </a:lnTo>
                  <a:lnTo>
                    <a:pt x="1054" y="96314"/>
                  </a:lnTo>
                  <a:lnTo>
                    <a:pt x="4972" y="102911"/>
                  </a:lnTo>
                  <a:lnTo>
                    <a:pt x="58921" y="162652"/>
                  </a:lnTo>
                  <a:lnTo>
                    <a:pt x="63963" y="164950"/>
                  </a:lnTo>
                  <a:lnTo>
                    <a:pt x="69627" y="165052"/>
                  </a:lnTo>
                  <a:lnTo>
                    <a:pt x="74809" y="165052"/>
                  </a:lnTo>
                  <a:lnTo>
                    <a:pt x="79775" y="162956"/>
                  </a:lnTo>
                  <a:lnTo>
                    <a:pt x="206292" y="32845"/>
                  </a:lnTo>
                  <a:lnTo>
                    <a:pt x="210452" y="26401"/>
                  </a:lnTo>
                  <a:lnTo>
                    <a:pt x="211777" y="19107"/>
                  </a:lnTo>
                  <a:lnTo>
                    <a:pt x="210280" y="11846"/>
                  </a:lnTo>
                  <a:lnTo>
                    <a:pt x="205974" y="5502"/>
                  </a:lnTo>
                  <a:lnTo>
                    <a:pt x="199555" y="1328"/>
                  </a:lnTo>
                  <a:lnTo>
                    <a:pt x="192292" y="0"/>
                  </a:lnTo>
                  <a:close/>
                </a:path>
              </a:pathLst>
            </a:custGeom>
            <a:solidFill>
              <a:srgbClr val="1298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4267200" y="5141595"/>
            <a:ext cx="239395" cy="192405"/>
            <a:chOff x="4338002" y="4973384"/>
            <a:chExt cx="239395" cy="192405"/>
          </a:xfrm>
        </p:grpSpPr>
        <p:sp>
          <p:nvSpPr>
            <p:cNvPr id="32" name="object 32"/>
            <p:cNvSpPr/>
            <p:nvPr/>
          </p:nvSpPr>
          <p:spPr>
            <a:xfrm>
              <a:off x="4338002" y="4985435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39" h="180339">
                  <a:moveTo>
                    <a:pt x="179997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179997" y="179997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F7B8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4365023" y="4973384"/>
              <a:ext cx="212090" cy="165100"/>
            </a:xfrm>
            <a:custGeom>
              <a:avLst/>
              <a:gdLst/>
              <a:ahLst/>
              <a:cxnLst/>
              <a:rect l="l" t="t" r="r" b="b"/>
              <a:pathLst>
                <a:path w="212089" h="165100">
                  <a:moveTo>
                    <a:pt x="192292" y="0"/>
                  </a:moveTo>
                  <a:lnTo>
                    <a:pt x="185059" y="1505"/>
                  </a:lnTo>
                  <a:lnTo>
                    <a:pt x="178733" y="5832"/>
                  </a:lnTo>
                  <a:lnTo>
                    <a:pt x="70148" y="117503"/>
                  </a:lnTo>
                  <a:lnTo>
                    <a:pt x="33508" y="76927"/>
                  </a:lnTo>
                  <a:lnTo>
                    <a:pt x="0" y="88976"/>
                  </a:lnTo>
                  <a:lnTo>
                    <a:pt x="1054" y="96314"/>
                  </a:lnTo>
                  <a:lnTo>
                    <a:pt x="4972" y="102911"/>
                  </a:lnTo>
                  <a:lnTo>
                    <a:pt x="58921" y="162652"/>
                  </a:lnTo>
                  <a:lnTo>
                    <a:pt x="63963" y="164950"/>
                  </a:lnTo>
                  <a:lnTo>
                    <a:pt x="69627" y="165052"/>
                  </a:lnTo>
                  <a:lnTo>
                    <a:pt x="74809" y="165052"/>
                  </a:lnTo>
                  <a:lnTo>
                    <a:pt x="79775" y="162956"/>
                  </a:lnTo>
                  <a:lnTo>
                    <a:pt x="206292" y="32845"/>
                  </a:lnTo>
                  <a:lnTo>
                    <a:pt x="210452" y="26401"/>
                  </a:lnTo>
                  <a:lnTo>
                    <a:pt x="211777" y="19107"/>
                  </a:lnTo>
                  <a:lnTo>
                    <a:pt x="210280" y="11846"/>
                  </a:lnTo>
                  <a:lnTo>
                    <a:pt x="205974" y="5502"/>
                  </a:lnTo>
                  <a:lnTo>
                    <a:pt x="199555" y="1328"/>
                  </a:lnTo>
                  <a:lnTo>
                    <a:pt x="192292" y="0"/>
                  </a:lnTo>
                  <a:close/>
                </a:path>
              </a:pathLst>
            </a:custGeom>
            <a:solidFill>
              <a:srgbClr val="1298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4267200" y="5674995"/>
            <a:ext cx="239395" cy="192405"/>
            <a:chOff x="4338002" y="5722154"/>
            <a:chExt cx="239395" cy="192405"/>
          </a:xfrm>
        </p:grpSpPr>
        <p:sp>
          <p:nvSpPr>
            <p:cNvPr id="38" name="object 38"/>
            <p:cNvSpPr/>
            <p:nvPr/>
          </p:nvSpPr>
          <p:spPr>
            <a:xfrm>
              <a:off x="4338002" y="5734215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39" h="180339">
                  <a:moveTo>
                    <a:pt x="179997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179997" y="179997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F7B8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4365023" y="5722154"/>
              <a:ext cx="212090" cy="165100"/>
            </a:xfrm>
            <a:custGeom>
              <a:avLst/>
              <a:gdLst/>
              <a:ahLst/>
              <a:cxnLst/>
              <a:rect l="l" t="t" r="r" b="b"/>
              <a:pathLst>
                <a:path w="212089" h="165100">
                  <a:moveTo>
                    <a:pt x="192292" y="0"/>
                  </a:moveTo>
                  <a:lnTo>
                    <a:pt x="185059" y="1505"/>
                  </a:lnTo>
                  <a:lnTo>
                    <a:pt x="178733" y="5832"/>
                  </a:lnTo>
                  <a:lnTo>
                    <a:pt x="70148" y="117503"/>
                  </a:lnTo>
                  <a:lnTo>
                    <a:pt x="33508" y="76927"/>
                  </a:lnTo>
                  <a:lnTo>
                    <a:pt x="0" y="88976"/>
                  </a:lnTo>
                  <a:lnTo>
                    <a:pt x="1054" y="96314"/>
                  </a:lnTo>
                  <a:lnTo>
                    <a:pt x="4972" y="102911"/>
                  </a:lnTo>
                  <a:lnTo>
                    <a:pt x="58921" y="162652"/>
                  </a:lnTo>
                  <a:lnTo>
                    <a:pt x="63963" y="164950"/>
                  </a:lnTo>
                  <a:lnTo>
                    <a:pt x="69627" y="165052"/>
                  </a:lnTo>
                  <a:lnTo>
                    <a:pt x="74809" y="165052"/>
                  </a:lnTo>
                  <a:lnTo>
                    <a:pt x="79775" y="162956"/>
                  </a:lnTo>
                  <a:lnTo>
                    <a:pt x="206292" y="32845"/>
                  </a:lnTo>
                  <a:lnTo>
                    <a:pt x="210452" y="26401"/>
                  </a:lnTo>
                  <a:lnTo>
                    <a:pt x="211777" y="19107"/>
                  </a:lnTo>
                  <a:lnTo>
                    <a:pt x="210280" y="11846"/>
                  </a:lnTo>
                  <a:lnTo>
                    <a:pt x="205974" y="5502"/>
                  </a:lnTo>
                  <a:lnTo>
                    <a:pt x="199555" y="1328"/>
                  </a:lnTo>
                  <a:lnTo>
                    <a:pt x="192292" y="0"/>
                  </a:lnTo>
                  <a:close/>
                </a:path>
              </a:pathLst>
            </a:custGeom>
            <a:solidFill>
              <a:srgbClr val="1298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4267200" y="6172200"/>
            <a:ext cx="239395" cy="192405"/>
            <a:chOff x="4338002" y="6092999"/>
            <a:chExt cx="239395" cy="192405"/>
          </a:xfrm>
        </p:grpSpPr>
        <p:sp>
          <p:nvSpPr>
            <p:cNvPr id="41" name="object 41"/>
            <p:cNvSpPr/>
            <p:nvPr/>
          </p:nvSpPr>
          <p:spPr>
            <a:xfrm>
              <a:off x="4338002" y="6105055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39" h="180339">
                  <a:moveTo>
                    <a:pt x="179997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179997" y="179997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F7B8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4365023" y="6092999"/>
              <a:ext cx="212090" cy="165100"/>
            </a:xfrm>
            <a:custGeom>
              <a:avLst/>
              <a:gdLst/>
              <a:ahLst/>
              <a:cxnLst/>
              <a:rect l="l" t="t" r="r" b="b"/>
              <a:pathLst>
                <a:path w="212089" h="165100">
                  <a:moveTo>
                    <a:pt x="192292" y="0"/>
                  </a:moveTo>
                  <a:lnTo>
                    <a:pt x="185059" y="1505"/>
                  </a:lnTo>
                  <a:lnTo>
                    <a:pt x="178733" y="5832"/>
                  </a:lnTo>
                  <a:lnTo>
                    <a:pt x="70148" y="117503"/>
                  </a:lnTo>
                  <a:lnTo>
                    <a:pt x="33508" y="76927"/>
                  </a:lnTo>
                  <a:lnTo>
                    <a:pt x="0" y="88976"/>
                  </a:lnTo>
                  <a:lnTo>
                    <a:pt x="1054" y="96314"/>
                  </a:lnTo>
                  <a:lnTo>
                    <a:pt x="4972" y="102911"/>
                  </a:lnTo>
                  <a:lnTo>
                    <a:pt x="58921" y="162652"/>
                  </a:lnTo>
                  <a:lnTo>
                    <a:pt x="63963" y="164950"/>
                  </a:lnTo>
                  <a:lnTo>
                    <a:pt x="69627" y="165052"/>
                  </a:lnTo>
                  <a:lnTo>
                    <a:pt x="74809" y="165052"/>
                  </a:lnTo>
                  <a:lnTo>
                    <a:pt x="79775" y="162956"/>
                  </a:lnTo>
                  <a:lnTo>
                    <a:pt x="206292" y="32845"/>
                  </a:lnTo>
                  <a:lnTo>
                    <a:pt x="210452" y="26401"/>
                  </a:lnTo>
                  <a:lnTo>
                    <a:pt x="211777" y="19107"/>
                  </a:lnTo>
                  <a:lnTo>
                    <a:pt x="210280" y="11846"/>
                  </a:lnTo>
                  <a:lnTo>
                    <a:pt x="205974" y="5502"/>
                  </a:lnTo>
                  <a:lnTo>
                    <a:pt x="199555" y="1328"/>
                  </a:lnTo>
                  <a:lnTo>
                    <a:pt x="192292" y="0"/>
                  </a:lnTo>
                  <a:close/>
                </a:path>
              </a:pathLst>
            </a:custGeom>
            <a:solidFill>
              <a:srgbClr val="1298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8123402" y="4114800"/>
            <a:ext cx="239395" cy="192405"/>
            <a:chOff x="8123402" y="4215614"/>
            <a:chExt cx="239395" cy="192405"/>
          </a:xfrm>
        </p:grpSpPr>
        <p:sp>
          <p:nvSpPr>
            <p:cNvPr id="44" name="object 44"/>
            <p:cNvSpPr/>
            <p:nvPr/>
          </p:nvSpPr>
          <p:spPr>
            <a:xfrm>
              <a:off x="8123402" y="4227664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179997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179997" y="179997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F7B8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8150423" y="4215614"/>
              <a:ext cx="212090" cy="165100"/>
            </a:xfrm>
            <a:custGeom>
              <a:avLst/>
              <a:gdLst/>
              <a:ahLst/>
              <a:cxnLst/>
              <a:rect l="l" t="t" r="r" b="b"/>
              <a:pathLst>
                <a:path w="212090" h="165100">
                  <a:moveTo>
                    <a:pt x="192292" y="0"/>
                  </a:moveTo>
                  <a:lnTo>
                    <a:pt x="185059" y="1505"/>
                  </a:lnTo>
                  <a:lnTo>
                    <a:pt x="178733" y="5832"/>
                  </a:lnTo>
                  <a:lnTo>
                    <a:pt x="70148" y="117503"/>
                  </a:lnTo>
                  <a:lnTo>
                    <a:pt x="33508" y="76927"/>
                  </a:lnTo>
                  <a:lnTo>
                    <a:pt x="0" y="88976"/>
                  </a:lnTo>
                  <a:lnTo>
                    <a:pt x="1054" y="96314"/>
                  </a:lnTo>
                  <a:lnTo>
                    <a:pt x="4972" y="102911"/>
                  </a:lnTo>
                  <a:lnTo>
                    <a:pt x="58921" y="162652"/>
                  </a:lnTo>
                  <a:lnTo>
                    <a:pt x="63963" y="164950"/>
                  </a:lnTo>
                  <a:lnTo>
                    <a:pt x="69627" y="165052"/>
                  </a:lnTo>
                  <a:lnTo>
                    <a:pt x="74809" y="165052"/>
                  </a:lnTo>
                  <a:lnTo>
                    <a:pt x="79775" y="162956"/>
                  </a:lnTo>
                  <a:lnTo>
                    <a:pt x="206292" y="32845"/>
                  </a:lnTo>
                  <a:lnTo>
                    <a:pt x="210452" y="26401"/>
                  </a:lnTo>
                  <a:lnTo>
                    <a:pt x="211777" y="19107"/>
                  </a:lnTo>
                  <a:lnTo>
                    <a:pt x="210280" y="11846"/>
                  </a:lnTo>
                  <a:lnTo>
                    <a:pt x="205974" y="5502"/>
                  </a:lnTo>
                  <a:lnTo>
                    <a:pt x="199555" y="1328"/>
                  </a:lnTo>
                  <a:lnTo>
                    <a:pt x="192292" y="0"/>
                  </a:lnTo>
                  <a:close/>
                </a:path>
              </a:pathLst>
            </a:custGeom>
            <a:solidFill>
              <a:srgbClr val="1298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8123402" y="4724400"/>
            <a:ext cx="239395" cy="192405"/>
            <a:chOff x="8123402" y="4973384"/>
            <a:chExt cx="239395" cy="192405"/>
          </a:xfrm>
        </p:grpSpPr>
        <p:sp>
          <p:nvSpPr>
            <p:cNvPr id="50" name="object 50"/>
            <p:cNvSpPr/>
            <p:nvPr/>
          </p:nvSpPr>
          <p:spPr>
            <a:xfrm>
              <a:off x="8123402" y="4985435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179997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179997" y="179997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F7B8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8150423" y="4973384"/>
              <a:ext cx="212090" cy="165100"/>
            </a:xfrm>
            <a:custGeom>
              <a:avLst/>
              <a:gdLst/>
              <a:ahLst/>
              <a:cxnLst/>
              <a:rect l="l" t="t" r="r" b="b"/>
              <a:pathLst>
                <a:path w="212090" h="165100">
                  <a:moveTo>
                    <a:pt x="192292" y="0"/>
                  </a:moveTo>
                  <a:lnTo>
                    <a:pt x="185059" y="1505"/>
                  </a:lnTo>
                  <a:lnTo>
                    <a:pt x="178733" y="5832"/>
                  </a:lnTo>
                  <a:lnTo>
                    <a:pt x="70148" y="117503"/>
                  </a:lnTo>
                  <a:lnTo>
                    <a:pt x="33508" y="76927"/>
                  </a:lnTo>
                  <a:lnTo>
                    <a:pt x="0" y="88976"/>
                  </a:lnTo>
                  <a:lnTo>
                    <a:pt x="1054" y="96314"/>
                  </a:lnTo>
                  <a:lnTo>
                    <a:pt x="4972" y="102911"/>
                  </a:lnTo>
                  <a:lnTo>
                    <a:pt x="58921" y="162652"/>
                  </a:lnTo>
                  <a:lnTo>
                    <a:pt x="63963" y="164950"/>
                  </a:lnTo>
                  <a:lnTo>
                    <a:pt x="69627" y="165052"/>
                  </a:lnTo>
                  <a:lnTo>
                    <a:pt x="74809" y="165052"/>
                  </a:lnTo>
                  <a:lnTo>
                    <a:pt x="79775" y="162956"/>
                  </a:lnTo>
                  <a:lnTo>
                    <a:pt x="206292" y="32845"/>
                  </a:lnTo>
                  <a:lnTo>
                    <a:pt x="210452" y="26401"/>
                  </a:lnTo>
                  <a:lnTo>
                    <a:pt x="211777" y="19107"/>
                  </a:lnTo>
                  <a:lnTo>
                    <a:pt x="210280" y="11846"/>
                  </a:lnTo>
                  <a:lnTo>
                    <a:pt x="205974" y="5502"/>
                  </a:lnTo>
                  <a:lnTo>
                    <a:pt x="199555" y="1328"/>
                  </a:lnTo>
                  <a:lnTo>
                    <a:pt x="192292" y="0"/>
                  </a:lnTo>
                  <a:close/>
                </a:path>
              </a:pathLst>
            </a:custGeom>
            <a:solidFill>
              <a:srgbClr val="1298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8123402" y="5217795"/>
            <a:ext cx="239395" cy="192405"/>
            <a:chOff x="8123402" y="5347770"/>
            <a:chExt cx="239395" cy="192405"/>
          </a:xfrm>
        </p:grpSpPr>
        <p:sp>
          <p:nvSpPr>
            <p:cNvPr id="53" name="object 53"/>
            <p:cNvSpPr/>
            <p:nvPr/>
          </p:nvSpPr>
          <p:spPr>
            <a:xfrm>
              <a:off x="8123402" y="5359819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179997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179997" y="179997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F7B8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8150423" y="5347770"/>
              <a:ext cx="212090" cy="165100"/>
            </a:xfrm>
            <a:custGeom>
              <a:avLst/>
              <a:gdLst/>
              <a:ahLst/>
              <a:cxnLst/>
              <a:rect l="l" t="t" r="r" b="b"/>
              <a:pathLst>
                <a:path w="212090" h="165100">
                  <a:moveTo>
                    <a:pt x="192292" y="0"/>
                  </a:moveTo>
                  <a:lnTo>
                    <a:pt x="185059" y="1505"/>
                  </a:lnTo>
                  <a:lnTo>
                    <a:pt x="178733" y="5832"/>
                  </a:lnTo>
                  <a:lnTo>
                    <a:pt x="70148" y="117503"/>
                  </a:lnTo>
                  <a:lnTo>
                    <a:pt x="33508" y="76927"/>
                  </a:lnTo>
                  <a:lnTo>
                    <a:pt x="0" y="88976"/>
                  </a:lnTo>
                  <a:lnTo>
                    <a:pt x="1054" y="96314"/>
                  </a:lnTo>
                  <a:lnTo>
                    <a:pt x="4972" y="102911"/>
                  </a:lnTo>
                  <a:lnTo>
                    <a:pt x="58921" y="162652"/>
                  </a:lnTo>
                  <a:lnTo>
                    <a:pt x="63963" y="164950"/>
                  </a:lnTo>
                  <a:lnTo>
                    <a:pt x="69627" y="165052"/>
                  </a:lnTo>
                  <a:lnTo>
                    <a:pt x="74809" y="165052"/>
                  </a:lnTo>
                  <a:lnTo>
                    <a:pt x="79775" y="162956"/>
                  </a:lnTo>
                  <a:lnTo>
                    <a:pt x="206292" y="32845"/>
                  </a:lnTo>
                  <a:lnTo>
                    <a:pt x="210452" y="26401"/>
                  </a:lnTo>
                  <a:lnTo>
                    <a:pt x="211777" y="19107"/>
                  </a:lnTo>
                  <a:lnTo>
                    <a:pt x="210280" y="11846"/>
                  </a:lnTo>
                  <a:lnTo>
                    <a:pt x="205974" y="5502"/>
                  </a:lnTo>
                  <a:lnTo>
                    <a:pt x="199555" y="1328"/>
                  </a:lnTo>
                  <a:lnTo>
                    <a:pt x="192292" y="0"/>
                  </a:lnTo>
                  <a:close/>
                </a:path>
              </a:pathLst>
            </a:custGeom>
            <a:solidFill>
              <a:srgbClr val="1298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8123402" y="5751195"/>
            <a:ext cx="239395" cy="192405"/>
            <a:chOff x="8123402" y="5722154"/>
            <a:chExt cx="239395" cy="192405"/>
          </a:xfrm>
        </p:grpSpPr>
        <p:sp>
          <p:nvSpPr>
            <p:cNvPr id="56" name="object 56"/>
            <p:cNvSpPr/>
            <p:nvPr/>
          </p:nvSpPr>
          <p:spPr>
            <a:xfrm>
              <a:off x="8123402" y="5734215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179997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179997" y="179997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F7B8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8150423" y="5722154"/>
              <a:ext cx="212090" cy="165100"/>
            </a:xfrm>
            <a:custGeom>
              <a:avLst/>
              <a:gdLst/>
              <a:ahLst/>
              <a:cxnLst/>
              <a:rect l="l" t="t" r="r" b="b"/>
              <a:pathLst>
                <a:path w="212090" h="165100">
                  <a:moveTo>
                    <a:pt x="192292" y="0"/>
                  </a:moveTo>
                  <a:lnTo>
                    <a:pt x="185059" y="1505"/>
                  </a:lnTo>
                  <a:lnTo>
                    <a:pt x="178733" y="5832"/>
                  </a:lnTo>
                  <a:lnTo>
                    <a:pt x="70148" y="117503"/>
                  </a:lnTo>
                  <a:lnTo>
                    <a:pt x="33508" y="76927"/>
                  </a:lnTo>
                  <a:lnTo>
                    <a:pt x="0" y="88976"/>
                  </a:lnTo>
                  <a:lnTo>
                    <a:pt x="1054" y="96314"/>
                  </a:lnTo>
                  <a:lnTo>
                    <a:pt x="4972" y="102911"/>
                  </a:lnTo>
                  <a:lnTo>
                    <a:pt x="58921" y="162652"/>
                  </a:lnTo>
                  <a:lnTo>
                    <a:pt x="63963" y="164950"/>
                  </a:lnTo>
                  <a:lnTo>
                    <a:pt x="69627" y="165052"/>
                  </a:lnTo>
                  <a:lnTo>
                    <a:pt x="74809" y="165052"/>
                  </a:lnTo>
                  <a:lnTo>
                    <a:pt x="79775" y="162956"/>
                  </a:lnTo>
                  <a:lnTo>
                    <a:pt x="206292" y="32845"/>
                  </a:lnTo>
                  <a:lnTo>
                    <a:pt x="210452" y="26401"/>
                  </a:lnTo>
                  <a:lnTo>
                    <a:pt x="211777" y="19107"/>
                  </a:lnTo>
                  <a:lnTo>
                    <a:pt x="210280" y="11846"/>
                  </a:lnTo>
                  <a:lnTo>
                    <a:pt x="205974" y="5502"/>
                  </a:lnTo>
                  <a:lnTo>
                    <a:pt x="199555" y="1328"/>
                  </a:lnTo>
                  <a:lnTo>
                    <a:pt x="192292" y="0"/>
                  </a:lnTo>
                  <a:close/>
                </a:path>
              </a:pathLst>
            </a:custGeom>
            <a:solidFill>
              <a:srgbClr val="1298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4552210" y="4038599"/>
            <a:ext cx="4134590" cy="2408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-5" dirty="0">
                <a:solidFill>
                  <a:srgbClr val="5D240A"/>
                </a:solidFill>
                <a:latin typeface="Muli"/>
                <a:cs typeface="Muli"/>
              </a:rPr>
              <a:t>Anger</a:t>
            </a:r>
            <a:r>
              <a:rPr sz="2000" b="1" spc="-15" dirty="0">
                <a:solidFill>
                  <a:srgbClr val="5D240A"/>
                </a:solidFill>
                <a:latin typeface="Muli"/>
                <a:cs typeface="Muli"/>
              </a:rPr>
              <a:t> </a:t>
            </a:r>
            <a:r>
              <a:rPr sz="2000" b="1" spc="-5" dirty="0">
                <a:solidFill>
                  <a:srgbClr val="5D240A"/>
                </a:solidFill>
                <a:latin typeface="Muli"/>
                <a:cs typeface="Muli"/>
              </a:rPr>
              <a:t>management</a:t>
            </a:r>
            <a:endParaRPr sz="2000" b="1" dirty="0">
              <a:latin typeface="Muli"/>
              <a:cs typeface="Muli"/>
            </a:endParaRPr>
          </a:p>
          <a:p>
            <a:pPr marL="12700" marR="1237615">
              <a:lnSpc>
                <a:spcPct val="174600"/>
              </a:lnSpc>
            </a:pPr>
            <a:r>
              <a:rPr sz="2000" b="1" spc="-5" dirty="0">
                <a:solidFill>
                  <a:srgbClr val="5D240A"/>
                </a:solidFill>
                <a:latin typeface="Muli"/>
                <a:cs typeface="Muli"/>
              </a:rPr>
              <a:t>Relaxation</a:t>
            </a:r>
            <a:r>
              <a:rPr lang="en-GB" sz="2000" b="1" spc="-5" dirty="0">
                <a:solidFill>
                  <a:srgbClr val="5D240A"/>
                </a:solidFill>
                <a:latin typeface="Muli"/>
                <a:cs typeface="Muli"/>
              </a:rPr>
              <a:t> + mindfulness </a:t>
            </a:r>
          </a:p>
          <a:p>
            <a:pPr marL="12700" marR="1237615">
              <a:lnSpc>
                <a:spcPct val="174600"/>
              </a:lnSpc>
            </a:pPr>
            <a:r>
              <a:rPr lang="en-GB" sz="2000" b="1" spc="-5" dirty="0">
                <a:solidFill>
                  <a:srgbClr val="5D240A"/>
                </a:solidFill>
                <a:latin typeface="Muli"/>
                <a:cs typeface="Muli"/>
              </a:rPr>
              <a:t>Managing emotions</a:t>
            </a:r>
          </a:p>
          <a:p>
            <a:pPr marL="12700" marR="1237615">
              <a:lnSpc>
                <a:spcPct val="174600"/>
              </a:lnSpc>
            </a:pPr>
            <a:r>
              <a:rPr sz="2000" b="1" spc="-5" dirty="0">
                <a:solidFill>
                  <a:srgbClr val="5D240A"/>
                </a:solidFill>
                <a:latin typeface="Muli"/>
                <a:cs typeface="Muli"/>
              </a:rPr>
              <a:t>Developing </a:t>
            </a:r>
            <a:r>
              <a:rPr sz="2000" b="1" dirty="0">
                <a:solidFill>
                  <a:srgbClr val="5D240A"/>
                </a:solidFill>
                <a:latin typeface="Muli"/>
                <a:cs typeface="Muli"/>
              </a:rPr>
              <a:t>a sleep </a:t>
            </a:r>
            <a:r>
              <a:rPr sz="2000" b="1" spc="-5" dirty="0">
                <a:solidFill>
                  <a:srgbClr val="5D240A"/>
                </a:solidFill>
                <a:latin typeface="Muli"/>
                <a:cs typeface="Muli"/>
              </a:rPr>
              <a:t>routine</a:t>
            </a:r>
            <a:r>
              <a:rPr lang="en-GB" sz="2000" b="1" spc="-5" dirty="0">
                <a:solidFill>
                  <a:srgbClr val="5D240A"/>
                </a:solidFill>
                <a:latin typeface="Muli"/>
                <a:cs typeface="Muli"/>
              </a:rPr>
              <a:t> </a:t>
            </a:r>
          </a:p>
          <a:p>
            <a:pPr marL="12700" marR="1237615">
              <a:lnSpc>
                <a:spcPct val="174600"/>
              </a:lnSpc>
            </a:pPr>
            <a:r>
              <a:rPr lang="en-GB" sz="2000" b="1" spc="-5" dirty="0">
                <a:solidFill>
                  <a:srgbClr val="5D240A"/>
                </a:solidFill>
                <a:latin typeface="Muli"/>
                <a:cs typeface="Muli"/>
              </a:rPr>
              <a:t>COVID-19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8400134" y="3923224"/>
            <a:ext cx="3611833" cy="2100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74600"/>
              </a:lnSpc>
            </a:pPr>
            <a:r>
              <a:rPr sz="2000" b="1" spc="-5" dirty="0">
                <a:solidFill>
                  <a:srgbClr val="5D240A"/>
                </a:solidFill>
                <a:latin typeface="Muli"/>
                <a:cs typeface="Muli"/>
              </a:rPr>
              <a:t>Financial management</a:t>
            </a:r>
            <a:r>
              <a:rPr lang="en-GB" sz="2000" b="1" spc="-5" dirty="0">
                <a:solidFill>
                  <a:srgbClr val="5D240A"/>
                </a:solidFill>
                <a:latin typeface="Muli"/>
                <a:cs typeface="Muli"/>
              </a:rPr>
              <a:t> </a:t>
            </a:r>
            <a:r>
              <a:rPr sz="2000" b="1" spc="-5" dirty="0">
                <a:solidFill>
                  <a:srgbClr val="5D240A"/>
                </a:solidFill>
                <a:latin typeface="Muli"/>
                <a:cs typeface="Muli"/>
              </a:rPr>
              <a:t>Reasonable</a:t>
            </a:r>
            <a:r>
              <a:rPr sz="2000" b="1" spc="-90" dirty="0">
                <a:solidFill>
                  <a:srgbClr val="5D240A"/>
                </a:solidFill>
                <a:latin typeface="Muli"/>
                <a:cs typeface="Muli"/>
              </a:rPr>
              <a:t> </a:t>
            </a:r>
            <a:r>
              <a:rPr sz="2000" b="1" dirty="0">
                <a:solidFill>
                  <a:srgbClr val="5D240A"/>
                </a:solidFill>
                <a:latin typeface="Muli"/>
                <a:cs typeface="Muli"/>
              </a:rPr>
              <a:t>adjustments</a:t>
            </a:r>
            <a:r>
              <a:rPr lang="en-GB" sz="2000" b="1" dirty="0">
                <a:solidFill>
                  <a:srgbClr val="5D240A"/>
                </a:solidFill>
                <a:latin typeface="Muli"/>
                <a:cs typeface="Muli"/>
              </a:rPr>
              <a:t> </a:t>
            </a:r>
          </a:p>
          <a:p>
            <a:pPr marL="12700" marR="5080">
              <a:lnSpc>
                <a:spcPct val="174600"/>
              </a:lnSpc>
            </a:pPr>
            <a:r>
              <a:rPr lang="en-GB" sz="2000" b="1" spc="-10" dirty="0">
                <a:solidFill>
                  <a:srgbClr val="5D240A"/>
                </a:solidFill>
                <a:latin typeface="Muli"/>
                <a:cs typeface="Muli"/>
              </a:rPr>
              <a:t>Panic attacks</a:t>
            </a:r>
            <a:endParaRPr lang="en-GB" sz="2000" b="1" dirty="0">
              <a:solidFill>
                <a:srgbClr val="5D240A"/>
              </a:solidFill>
              <a:latin typeface="Muli"/>
              <a:cs typeface="Muli"/>
            </a:endParaRPr>
          </a:p>
          <a:p>
            <a:pPr marL="12700" marR="5080">
              <a:lnSpc>
                <a:spcPct val="174600"/>
              </a:lnSpc>
            </a:pPr>
            <a:r>
              <a:rPr lang="en-AU" sz="2000" b="1" dirty="0">
                <a:solidFill>
                  <a:srgbClr val="5D240A"/>
                </a:solidFill>
                <a:latin typeface="Muli"/>
                <a:cs typeface="Muli"/>
              </a:rPr>
              <a:t>Resilience + capacity building</a:t>
            </a:r>
          </a:p>
        </p:txBody>
      </p:sp>
      <p:sp>
        <p:nvSpPr>
          <p:cNvPr id="66" name="object 4">
            <a:extLst>
              <a:ext uri="{FF2B5EF4-FFF2-40B4-BE49-F238E27FC236}">
                <a16:creationId xmlns:a16="http://schemas.microsoft.com/office/drawing/2014/main" id="{1C54D270-AC24-42A2-B49D-D00C4CC3ED84}"/>
              </a:ext>
            </a:extLst>
          </p:cNvPr>
          <p:cNvSpPr/>
          <p:nvPr/>
        </p:nvSpPr>
        <p:spPr>
          <a:xfrm>
            <a:off x="7239000" y="1"/>
            <a:ext cx="4947007" cy="2850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224468" y="300495"/>
            <a:ext cx="787499" cy="411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42E209F-E44B-4999-AB45-00B09B9BFC15}"/>
              </a:ext>
            </a:extLst>
          </p:cNvPr>
          <p:cNvSpPr txBox="1"/>
          <p:nvPr/>
        </p:nvSpPr>
        <p:spPr>
          <a:xfrm>
            <a:off x="564121" y="1282802"/>
            <a:ext cx="6979679" cy="2447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3370" marR="5080" indent="-285750">
              <a:lnSpc>
                <a:spcPct val="1071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400" spc="-5" dirty="0">
                <a:solidFill>
                  <a:srgbClr val="5D240A"/>
                </a:solidFill>
                <a:latin typeface="Muli"/>
                <a:cs typeface="Muli"/>
              </a:rPr>
              <a:t>Plan of support tailored to their needs</a:t>
            </a:r>
          </a:p>
          <a:p>
            <a:pPr marL="293370" marR="5080" indent="-285750">
              <a:lnSpc>
                <a:spcPct val="1071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400" spc="-5" dirty="0">
                <a:solidFill>
                  <a:srgbClr val="5D240A"/>
                </a:solidFill>
                <a:latin typeface="Muli"/>
                <a:cs typeface="Muli"/>
              </a:rPr>
              <a:t>Up to nine months 1-2-1 Mental H</a:t>
            </a:r>
            <a:r>
              <a:rPr lang="en-US" sz="2400" dirty="0">
                <a:solidFill>
                  <a:srgbClr val="5D240A"/>
                </a:solidFill>
                <a:latin typeface="Muli"/>
                <a:cs typeface="Muli"/>
              </a:rPr>
              <a:t>ealth support</a:t>
            </a:r>
          </a:p>
          <a:p>
            <a:pPr marL="293370" marR="5080" indent="-285750">
              <a:lnSpc>
                <a:spcPct val="1071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5D240A"/>
                </a:solidFill>
                <a:latin typeface="Muli"/>
                <a:cs typeface="Muli"/>
              </a:rPr>
              <a:t>Months split into ‘Six and Three’</a:t>
            </a:r>
          </a:p>
          <a:p>
            <a:pPr marL="293370" marR="5080" indent="-285750">
              <a:lnSpc>
                <a:spcPct val="1071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5D240A"/>
                </a:solidFill>
                <a:latin typeface="Muli"/>
                <a:cs typeface="Muli"/>
              </a:rPr>
              <a:t>Focus on coping strategies</a:t>
            </a:r>
          </a:p>
          <a:p>
            <a:pPr marL="293370" marR="5080" indent="-285750">
              <a:lnSpc>
                <a:spcPct val="1071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5D240A"/>
                </a:solidFill>
                <a:latin typeface="Muli"/>
                <a:cs typeface="Muli"/>
              </a:rPr>
              <a:t>Hour-long appointments with their VRC</a:t>
            </a:r>
          </a:p>
          <a:p>
            <a:pPr marL="12700" marR="5080" indent="-5080">
              <a:lnSpc>
                <a:spcPct val="107100"/>
              </a:lnSpc>
              <a:spcBef>
                <a:spcPts val="100"/>
              </a:spcBef>
            </a:pPr>
            <a:endParaRPr lang="en-US" sz="2000" dirty="0">
              <a:latin typeface="Muli"/>
              <a:cs typeface="Mul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2001" y="455904"/>
            <a:ext cx="6828101" cy="636264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800"/>
              </a:spcBef>
              <a:tabLst>
                <a:tab pos="1390015" algn="l"/>
                <a:tab pos="1746250" algn="l"/>
                <a:tab pos="2981960" algn="l"/>
              </a:tabLst>
            </a:pPr>
            <a:r>
              <a:rPr sz="3900" spc="-195" dirty="0">
                <a:solidFill>
                  <a:srgbClr val="F7B844"/>
                </a:solidFill>
              </a:rPr>
              <a:t>_</a:t>
            </a:r>
            <a:r>
              <a:rPr lang="en-GB" sz="4400" spc="-195" dirty="0">
                <a:solidFill>
                  <a:srgbClr val="5D240A"/>
                </a:solidFill>
              </a:rPr>
              <a:t>The next steps for employers</a:t>
            </a:r>
            <a:endParaRPr sz="3900" dirty="0"/>
          </a:p>
        </p:txBody>
      </p:sp>
      <p:sp>
        <p:nvSpPr>
          <p:cNvPr id="3" name="object 3"/>
          <p:cNvSpPr txBox="1"/>
          <p:nvPr/>
        </p:nvSpPr>
        <p:spPr>
          <a:xfrm>
            <a:off x="1023385" y="3234628"/>
            <a:ext cx="1847516" cy="26327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7100"/>
              </a:lnSpc>
              <a:spcBef>
                <a:spcPts val="100"/>
              </a:spcBef>
            </a:pPr>
            <a:r>
              <a:rPr sz="2000" dirty="0">
                <a:solidFill>
                  <a:srgbClr val="5D240A"/>
                </a:solidFill>
                <a:latin typeface="Muli"/>
                <a:cs typeface="Muli"/>
              </a:rPr>
              <a:t>A </a:t>
            </a:r>
            <a:r>
              <a:rPr lang="en-GB" sz="2000" dirty="0">
                <a:solidFill>
                  <a:srgbClr val="5D240A"/>
                </a:solidFill>
                <a:latin typeface="Muli"/>
                <a:cs typeface="Muli"/>
              </a:rPr>
              <a:t>dedicated </a:t>
            </a:r>
            <a:r>
              <a:rPr sz="2000" b="1" spc="-5" dirty="0">
                <a:solidFill>
                  <a:srgbClr val="5D240A"/>
                </a:solidFill>
                <a:latin typeface="Muli"/>
                <a:cs typeface="Muli"/>
              </a:rPr>
              <a:t>Business</a:t>
            </a:r>
            <a:r>
              <a:rPr lang="en-GB" sz="2000" b="1" spc="-5" dirty="0">
                <a:solidFill>
                  <a:srgbClr val="5D240A"/>
                </a:solidFill>
                <a:latin typeface="Muli"/>
                <a:cs typeface="Muli"/>
              </a:rPr>
              <a:t> </a:t>
            </a:r>
            <a:r>
              <a:rPr sz="2000" b="1" dirty="0">
                <a:solidFill>
                  <a:srgbClr val="5D240A"/>
                </a:solidFill>
                <a:latin typeface="Muli"/>
                <a:cs typeface="Muli"/>
              </a:rPr>
              <a:t>Account</a:t>
            </a:r>
            <a:r>
              <a:rPr sz="2000" b="1" spc="-100" dirty="0">
                <a:solidFill>
                  <a:srgbClr val="5D240A"/>
                </a:solidFill>
                <a:latin typeface="Muli"/>
                <a:cs typeface="Muli"/>
              </a:rPr>
              <a:t> </a:t>
            </a:r>
            <a:r>
              <a:rPr sz="2000" b="1" spc="-5" dirty="0">
                <a:solidFill>
                  <a:srgbClr val="5D240A"/>
                </a:solidFill>
                <a:latin typeface="Muli"/>
                <a:cs typeface="Muli"/>
              </a:rPr>
              <a:t>Manager</a:t>
            </a:r>
            <a:r>
              <a:rPr lang="en-GB" sz="2000" b="1" spc="-5" dirty="0">
                <a:solidFill>
                  <a:srgbClr val="5D240A"/>
                </a:solidFill>
                <a:latin typeface="Muli"/>
                <a:cs typeface="Muli"/>
              </a:rPr>
              <a:t> </a:t>
            </a:r>
            <a:r>
              <a:rPr sz="2000" spc="-5" dirty="0">
                <a:solidFill>
                  <a:srgbClr val="5D240A"/>
                </a:solidFill>
                <a:latin typeface="Muli"/>
                <a:cs typeface="Muli"/>
              </a:rPr>
              <a:t>to </a:t>
            </a:r>
            <a:r>
              <a:rPr sz="2000" dirty="0">
                <a:solidFill>
                  <a:srgbClr val="5D240A"/>
                </a:solidFill>
                <a:latin typeface="Muli"/>
                <a:cs typeface="Muli"/>
              </a:rPr>
              <a:t>support</a:t>
            </a:r>
            <a:r>
              <a:rPr sz="2000" spc="-40" dirty="0">
                <a:solidFill>
                  <a:srgbClr val="5D240A"/>
                </a:solidFill>
                <a:latin typeface="Muli"/>
                <a:cs typeface="Muli"/>
              </a:rPr>
              <a:t> </a:t>
            </a:r>
            <a:r>
              <a:rPr sz="2000" spc="-5" dirty="0">
                <a:solidFill>
                  <a:srgbClr val="5D240A"/>
                </a:solidFill>
                <a:latin typeface="Muli"/>
                <a:cs typeface="Muli"/>
              </a:rPr>
              <a:t>you</a:t>
            </a:r>
            <a:endParaRPr sz="2000" dirty="0">
              <a:latin typeface="Muli"/>
              <a:cs typeface="Muli"/>
            </a:endParaRPr>
          </a:p>
          <a:p>
            <a:pPr marL="134620" marR="125095" indent="-3175" algn="ctr">
              <a:lnSpc>
                <a:spcPct val="107100"/>
              </a:lnSpc>
            </a:pPr>
            <a:r>
              <a:rPr sz="2000" dirty="0">
                <a:solidFill>
                  <a:srgbClr val="5D240A"/>
                </a:solidFill>
                <a:latin typeface="Muli"/>
                <a:cs typeface="Muli"/>
              </a:rPr>
              <a:t>in </a:t>
            </a:r>
            <a:r>
              <a:rPr sz="2000" spc="-5" dirty="0">
                <a:solidFill>
                  <a:srgbClr val="5D240A"/>
                </a:solidFill>
                <a:latin typeface="Muli"/>
                <a:cs typeface="Muli"/>
              </a:rPr>
              <a:t>embedding</a:t>
            </a:r>
            <a:r>
              <a:rPr lang="en-GB" sz="2000" spc="-5" dirty="0">
                <a:solidFill>
                  <a:srgbClr val="5D240A"/>
                </a:solidFill>
                <a:latin typeface="Muli"/>
                <a:cs typeface="Muli"/>
              </a:rPr>
              <a:t> Access to Work awareness and support.</a:t>
            </a:r>
            <a:endParaRPr sz="2000" dirty="0">
              <a:latin typeface="Muli"/>
              <a:cs typeface="Mul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32223" y="3227946"/>
            <a:ext cx="2178378" cy="23034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7100"/>
              </a:lnSpc>
              <a:spcBef>
                <a:spcPts val="100"/>
              </a:spcBef>
            </a:pPr>
            <a:r>
              <a:rPr lang="en-GB" sz="2000" dirty="0">
                <a:solidFill>
                  <a:srgbClr val="5D240A"/>
                </a:solidFill>
                <a:latin typeface="Muli"/>
                <a:cs typeface="Muli"/>
              </a:rPr>
              <a:t>I</a:t>
            </a:r>
            <a:r>
              <a:rPr sz="2000" dirty="0">
                <a:solidFill>
                  <a:srgbClr val="5D240A"/>
                </a:solidFill>
                <a:latin typeface="Muli"/>
                <a:cs typeface="Muli"/>
              </a:rPr>
              <a:t>n</a:t>
            </a:r>
            <a:r>
              <a:rPr lang="en-GB" sz="2000" dirty="0">
                <a:solidFill>
                  <a:srgbClr val="5D240A"/>
                </a:solidFill>
                <a:latin typeface="Muli"/>
                <a:cs typeface="Muli"/>
              </a:rPr>
              <a:t>troductory</a:t>
            </a:r>
            <a:r>
              <a:rPr sz="2000" spc="-100" dirty="0">
                <a:solidFill>
                  <a:srgbClr val="5D240A"/>
                </a:solidFill>
                <a:latin typeface="Muli"/>
                <a:cs typeface="Muli"/>
              </a:rPr>
              <a:t> </a:t>
            </a:r>
            <a:r>
              <a:rPr lang="en-GB" sz="2000" spc="-100" dirty="0">
                <a:solidFill>
                  <a:srgbClr val="5D240A"/>
                </a:solidFill>
                <a:latin typeface="Muli"/>
                <a:cs typeface="Muli"/>
              </a:rPr>
              <a:t>sessions</a:t>
            </a:r>
            <a:r>
              <a:rPr sz="2000" dirty="0">
                <a:solidFill>
                  <a:srgbClr val="5D240A"/>
                </a:solidFill>
                <a:latin typeface="Muli"/>
                <a:cs typeface="Muli"/>
              </a:rPr>
              <a:t> </a:t>
            </a:r>
            <a:r>
              <a:rPr lang="en-GB" sz="2000" spc="-5" dirty="0">
                <a:solidFill>
                  <a:srgbClr val="5D240A"/>
                </a:solidFill>
                <a:latin typeface="Muli"/>
                <a:cs typeface="Muli"/>
              </a:rPr>
              <a:t>for </a:t>
            </a:r>
            <a:r>
              <a:rPr lang="en-GB" sz="2000" b="1" spc="-5" dirty="0">
                <a:solidFill>
                  <a:srgbClr val="5D240A"/>
                </a:solidFill>
                <a:latin typeface="Muli"/>
                <a:cs typeface="Muli"/>
              </a:rPr>
              <a:t>Leadership and HR teams</a:t>
            </a:r>
            <a:r>
              <a:rPr lang="en-GB" sz="2000" spc="-5" dirty="0">
                <a:solidFill>
                  <a:srgbClr val="5D240A"/>
                </a:solidFill>
                <a:latin typeface="Muli"/>
                <a:cs typeface="Muli"/>
              </a:rPr>
              <a:t>, plus information sessions for </a:t>
            </a:r>
            <a:r>
              <a:rPr lang="en-GB" sz="2000" b="1" spc="-5" dirty="0">
                <a:solidFill>
                  <a:srgbClr val="5D240A"/>
                </a:solidFill>
                <a:latin typeface="Muli"/>
                <a:cs typeface="Muli"/>
              </a:rPr>
              <a:t>Mental Health First Aiders &amp; ‘Wellbeing Warriors’</a:t>
            </a:r>
            <a:endParaRPr sz="2000" b="1" dirty="0">
              <a:latin typeface="Muli"/>
              <a:cs typeface="Mul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81400" y="3212436"/>
            <a:ext cx="2054355" cy="26327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7100"/>
              </a:lnSpc>
              <a:spcBef>
                <a:spcPts val="100"/>
              </a:spcBef>
            </a:pPr>
            <a:r>
              <a:rPr sz="2000" dirty="0">
                <a:solidFill>
                  <a:srgbClr val="5D240A"/>
                </a:solidFill>
                <a:latin typeface="Muli"/>
                <a:cs typeface="Muli"/>
              </a:rPr>
              <a:t>A suite </a:t>
            </a:r>
            <a:r>
              <a:rPr sz="2000" spc="-5" dirty="0">
                <a:solidFill>
                  <a:srgbClr val="5D240A"/>
                </a:solidFill>
                <a:latin typeface="Muli"/>
                <a:cs typeface="Muli"/>
              </a:rPr>
              <a:t>of </a:t>
            </a:r>
            <a:r>
              <a:rPr lang="en-GB" sz="2000" b="1" spc="-5" dirty="0">
                <a:solidFill>
                  <a:srgbClr val="5D240A"/>
                </a:solidFill>
                <a:latin typeface="Muli"/>
                <a:cs typeface="Muli"/>
              </a:rPr>
              <a:t>digital </a:t>
            </a:r>
            <a:r>
              <a:rPr sz="2000" b="1" dirty="0">
                <a:solidFill>
                  <a:srgbClr val="5D240A"/>
                </a:solidFill>
                <a:latin typeface="Muli"/>
                <a:cs typeface="Muli"/>
              </a:rPr>
              <a:t>marketing materials</a:t>
            </a:r>
            <a:r>
              <a:rPr lang="en-GB" sz="2000" b="1" dirty="0">
                <a:solidFill>
                  <a:srgbClr val="5D240A"/>
                </a:solidFill>
                <a:latin typeface="Muli"/>
                <a:cs typeface="Muli"/>
              </a:rPr>
              <a:t> </a:t>
            </a:r>
            <a:r>
              <a:rPr lang="en-GB" sz="2000" spc="-5" dirty="0">
                <a:solidFill>
                  <a:srgbClr val="5D240A"/>
                </a:solidFill>
                <a:latin typeface="Muli"/>
                <a:cs typeface="Muli"/>
              </a:rPr>
              <a:t>from Able Futures, </a:t>
            </a:r>
            <a:r>
              <a:rPr sz="2000" dirty="0">
                <a:solidFill>
                  <a:srgbClr val="5D240A"/>
                </a:solidFill>
                <a:latin typeface="Muli"/>
                <a:cs typeface="Muli"/>
              </a:rPr>
              <a:t>including</a:t>
            </a:r>
            <a:r>
              <a:rPr lang="en-GB" sz="2000" dirty="0">
                <a:solidFill>
                  <a:srgbClr val="5D240A"/>
                </a:solidFill>
                <a:latin typeface="Muli"/>
                <a:cs typeface="Muli"/>
              </a:rPr>
              <a:t> </a:t>
            </a:r>
            <a:r>
              <a:rPr sz="2000" b="1" dirty="0">
                <a:solidFill>
                  <a:srgbClr val="5D240A"/>
                </a:solidFill>
                <a:latin typeface="Muli"/>
                <a:cs typeface="Muli"/>
              </a:rPr>
              <a:t>posters</a:t>
            </a:r>
            <a:r>
              <a:rPr lang="en-GB" sz="2000" b="1" dirty="0">
                <a:solidFill>
                  <a:srgbClr val="5D240A"/>
                </a:solidFill>
                <a:latin typeface="Muli"/>
                <a:cs typeface="Muli"/>
              </a:rPr>
              <a:t>,</a:t>
            </a:r>
            <a:r>
              <a:rPr sz="2000" b="1" dirty="0">
                <a:solidFill>
                  <a:srgbClr val="5D240A"/>
                </a:solidFill>
                <a:latin typeface="Muli"/>
                <a:cs typeface="Muli"/>
              </a:rPr>
              <a:t> leaflets, intranet content</a:t>
            </a:r>
            <a:r>
              <a:rPr lang="en-GB" sz="2000" b="1" dirty="0">
                <a:solidFill>
                  <a:srgbClr val="5D240A"/>
                </a:solidFill>
                <a:latin typeface="Muli"/>
                <a:cs typeface="Muli"/>
              </a:rPr>
              <a:t> and </a:t>
            </a:r>
            <a:r>
              <a:rPr sz="2000" b="1" spc="-5" dirty="0">
                <a:solidFill>
                  <a:srgbClr val="5D240A"/>
                </a:solidFill>
                <a:latin typeface="Muli"/>
                <a:cs typeface="Muli"/>
              </a:rPr>
              <a:t>tailored emails</a:t>
            </a:r>
            <a:r>
              <a:rPr lang="en-GB" sz="2000" b="1" spc="-5" dirty="0">
                <a:solidFill>
                  <a:srgbClr val="5D240A"/>
                </a:solidFill>
                <a:latin typeface="Muli"/>
                <a:cs typeface="Muli"/>
              </a:rPr>
              <a:t>.</a:t>
            </a:r>
            <a:endParaRPr sz="2000" b="1" dirty="0">
              <a:latin typeface="Muli"/>
              <a:cs typeface="Mul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76044" y="3227946"/>
            <a:ext cx="2077755" cy="2645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07100"/>
              </a:lnSpc>
              <a:spcBef>
                <a:spcPts val="100"/>
              </a:spcBef>
            </a:pPr>
            <a:r>
              <a:rPr lang="en-GB" sz="2000" b="1" spc="-5" dirty="0">
                <a:solidFill>
                  <a:srgbClr val="5D240A"/>
                </a:solidFill>
                <a:latin typeface="Muli"/>
                <a:cs typeface="Muli"/>
              </a:rPr>
              <a:t>Virtual Appointment Days </a:t>
            </a:r>
          </a:p>
          <a:p>
            <a:pPr marL="12700" marR="5080" indent="-3175" algn="ctr">
              <a:lnSpc>
                <a:spcPct val="107100"/>
              </a:lnSpc>
              <a:spcBef>
                <a:spcPts val="100"/>
              </a:spcBef>
            </a:pPr>
            <a:r>
              <a:rPr lang="en-GB" sz="2000" b="1" spc="-5" dirty="0">
                <a:solidFill>
                  <a:srgbClr val="5D240A"/>
                </a:solidFill>
                <a:latin typeface="Muli"/>
                <a:cs typeface="Muli"/>
              </a:rPr>
              <a:t>- </a:t>
            </a:r>
            <a:r>
              <a:rPr lang="en-GB" sz="2000" spc="-5" dirty="0">
                <a:solidFill>
                  <a:srgbClr val="5D240A"/>
                </a:solidFill>
                <a:latin typeface="Muli"/>
                <a:cs typeface="Muli"/>
              </a:rPr>
              <a:t>pre-booked 30-minute appointment with TBHG, for self-referral at their own pace.</a:t>
            </a:r>
            <a:endParaRPr sz="2000" dirty="0">
              <a:latin typeface="Muli"/>
              <a:cs typeface="Mul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822500" y="576000"/>
            <a:ext cx="787499" cy="41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332" y="1536036"/>
            <a:ext cx="1322246" cy="1322246"/>
          </a:xfrm>
          <a:prstGeom prst="rect">
            <a:avLst/>
          </a:prstGeom>
        </p:spPr>
      </p:pic>
      <p:pic>
        <p:nvPicPr>
          <p:cNvPr id="19" name="Picture 18" descr="businessmanager_circ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20" y="1586836"/>
            <a:ext cx="1322246" cy="1322246"/>
          </a:xfrm>
          <a:prstGeom prst="rect">
            <a:avLst/>
          </a:prstGeom>
        </p:spPr>
      </p:pic>
      <p:pic>
        <p:nvPicPr>
          <p:cNvPr id="21" name="Picture 20" descr="information_circ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45" y="1536036"/>
            <a:ext cx="1322246" cy="1322246"/>
          </a:xfrm>
          <a:prstGeom prst="rect">
            <a:avLst/>
          </a:prstGeom>
        </p:spPr>
      </p:pic>
      <p:pic>
        <p:nvPicPr>
          <p:cNvPr id="23" name="Picture 22" descr="Network_circl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190" y="1536036"/>
            <a:ext cx="1322246" cy="13222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289301" y="0"/>
            <a:ext cx="7896704" cy="464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3299" y="3657052"/>
            <a:ext cx="747649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0" b="1" spc="35" dirty="0">
                <a:solidFill>
                  <a:srgbClr val="F7B844"/>
                </a:solidFill>
                <a:latin typeface="Muli-ExtraBold"/>
                <a:cs typeface="Muli-ExtraBold"/>
              </a:rPr>
              <a:t>_</a:t>
            </a:r>
            <a:r>
              <a:rPr sz="7500" b="1" spc="35" dirty="0">
                <a:solidFill>
                  <a:srgbClr val="FFFFFF"/>
                </a:solidFill>
                <a:latin typeface="Muli-ExtraBold"/>
                <a:cs typeface="Muli-ExtraBold"/>
              </a:rPr>
              <a:t>Any</a:t>
            </a:r>
            <a:r>
              <a:rPr sz="7500" b="1" spc="-380" dirty="0">
                <a:solidFill>
                  <a:srgbClr val="FFFFFF"/>
                </a:solidFill>
                <a:latin typeface="Muli-ExtraBold"/>
                <a:cs typeface="Muli-ExtraBold"/>
              </a:rPr>
              <a:t> </a:t>
            </a:r>
            <a:r>
              <a:rPr sz="7500" b="1" spc="-15" dirty="0">
                <a:solidFill>
                  <a:srgbClr val="FFFFFF"/>
                </a:solidFill>
                <a:latin typeface="Muli-ExtraBold"/>
                <a:cs typeface="Muli-ExtraBold"/>
              </a:rPr>
              <a:t>questions?</a:t>
            </a:r>
            <a:endParaRPr sz="7500" dirty="0">
              <a:latin typeface="Muli-ExtraBold"/>
              <a:cs typeface="Muli-Extra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19600" y="4850852"/>
            <a:ext cx="5721350" cy="102938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40"/>
              </a:spcBef>
            </a:pPr>
            <a:r>
              <a:rPr sz="2200" spc="-5" dirty="0">
                <a:solidFill>
                  <a:srgbClr val="FFFFFF"/>
                </a:solidFill>
                <a:latin typeface="Muli"/>
                <a:cs typeface="Muli"/>
              </a:rPr>
              <a:t>Find out</a:t>
            </a:r>
            <a:r>
              <a:rPr lang="en-GB" sz="2200" spc="-5" dirty="0">
                <a:solidFill>
                  <a:srgbClr val="FFFFFF"/>
                </a:solidFill>
                <a:latin typeface="Muli"/>
                <a:cs typeface="Muli"/>
              </a:rPr>
              <a:t> about </a:t>
            </a:r>
            <a:r>
              <a:rPr sz="2200" spc="-5" dirty="0">
                <a:solidFill>
                  <a:srgbClr val="FFFFFF"/>
                </a:solidFill>
                <a:latin typeface="Muli"/>
                <a:cs typeface="Muli"/>
              </a:rPr>
              <a:t>other </a:t>
            </a:r>
            <a:r>
              <a:rPr lang="en-GB" sz="2200" spc="-5" dirty="0">
                <a:solidFill>
                  <a:srgbClr val="FFFFFF"/>
                </a:solidFill>
                <a:latin typeface="Muli"/>
                <a:cs typeface="Muli"/>
              </a:rPr>
              <a:t>people that </a:t>
            </a:r>
            <a:r>
              <a:rPr sz="2200" dirty="0">
                <a:solidFill>
                  <a:srgbClr val="FFFFFF"/>
                </a:solidFill>
                <a:latin typeface="Muli"/>
                <a:cs typeface="Muli"/>
              </a:rPr>
              <a:t>have</a:t>
            </a:r>
            <a:r>
              <a:rPr sz="2200" spc="-180" dirty="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lang="en-GB" sz="2200" spc="-20" dirty="0">
                <a:solidFill>
                  <a:srgbClr val="FFFFFF"/>
                </a:solidFill>
                <a:latin typeface="Muli"/>
                <a:cs typeface="Muli"/>
              </a:rPr>
              <a:t>used Able Futures.</a:t>
            </a:r>
          </a:p>
          <a:p>
            <a:pPr marL="12700" marR="5080">
              <a:lnSpc>
                <a:spcPct val="102299"/>
              </a:lnSpc>
              <a:spcBef>
                <a:spcPts val="40"/>
              </a:spcBef>
            </a:pPr>
            <a:r>
              <a:rPr sz="2200" b="1" dirty="0">
                <a:solidFill>
                  <a:srgbClr val="FFFFFF"/>
                </a:solidFill>
                <a:latin typeface="Muli"/>
                <a:cs typeface="Muli"/>
              </a:rPr>
              <a:t>www.able-futures.co.uk/</a:t>
            </a:r>
            <a:r>
              <a:rPr lang="en-GB" sz="2200" b="1" dirty="0">
                <a:solidFill>
                  <a:srgbClr val="FFFFFF"/>
                </a:solidFill>
                <a:latin typeface="Muli"/>
                <a:cs typeface="Muli"/>
              </a:rPr>
              <a:t>case-study/</a:t>
            </a:r>
            <a:endParaRPr sz="2200" dirty="0">
              <a:latin typeface="Muli"/>
              <a:cs typeface="Mul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6008" y="576008"/>
            <a:ext cx="1718991" cy="897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>
            <a:extLst>
              <a:ext uri="{FF2B5EF4-FFF2-40B4-BE49-F238E27FC236}">
                <a16:creationId xmlns:a16="http://schemas.microsoft.com/office/drawing/2014/main" id="{6851B1C5-ED56-41CA-A082-5331E6ABC72E}"/>
              </a:ext>
            </a:extLst>
          </p:cNvPr>
          <p:cNvSpPr txBox="1"/>
          <p:nvPr/>
        </p:nvSpPr>
        <p:spPr>
          <a:xfrm>
            <a:off x="6258571" y="1178280"/>
            <a:ext cx="3550192" cy="14814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lang="en-GB" spc="-5" dirty="0">
                <a:solidFill>
                  <a:srgbClr val="5D240A"/>
                </a:solidFill>
                <a:latin typeface="Muli"/>
                <a:cs typeface="Muli"/>
              </a:rPr>
              <a:t>We are supporting individuals in roles including </a:t>
            </a:r>
            <a:r>
              <a:rPr lang="en-GB" b="1" spc="-5" dirty="0">
                <a:solidFill>
                  <a:srgbClr val="5D240A"/>
                </a:solidFill>
                <a:latin typeface="Muli"/>
                <a:cs typeface="Muli"/>
              </a:rPr>
              <a:t>administrators, call handlers, cleaners, drivers, healthcare workers, managers, team leaders, teachers, waiters and more.</a:t>
            </a:r>
          </a:p>
        </p:txBody>
      </p:sp>
      <p:sp>
        <p:nvSpPr>
          <p:cNvPr id="2" name="object 2"/>
          <p:cNvSpPr/>
          <p:nvPr/>
        </p:nvSpPr>
        <p:spPr>
          <a:xfrm>
            <a:off x="1167678" y="4303531"/>
            <a:ext cx="2836544" cy="2032780"/>
          </a:xfrm>
          <a:custGeom>
            <a:avLst/>
            <a:gdLst/>
            <a:ahLst/>
            <a:cxnLst/>
            <a:rect l="l" t="t" r="r" b="b"/>
            <a:pathLst>
              <a:path w="2836545" h="1598295">
                <a:moveTo>
                  <a:pt x="2646006" y="0"/>
                </a:moveTo>
                <a:lnTo>
                  <a:pt x="190157" y="0"/>
                </a:lnTo>
                <a:lnTo>
                  <a:pt x="146613" y="5031"/>
                </a:lnTo>
                <a:lnTo>
                  <a:pt x="106610" y="19359"/>
                </a:lnTo>
                <a:lnTo>
                  <a:pt x="71300" y="41831"/>
                </a:lnTo>
                <a:lnTo>
                  <a:pt x="41832" y="71297"/>
                </a:lnTo>
                <a:lnTo>
                  <a:pt x="19359" y="106605"/>
                </a:lnTo>
                <a:lnTo>
                  <a:pt x="5031" y="146605"/>
                </a:lnTo>
                <a:lnTo>
                  <a:pt x="0" y="190144"/>
                </a:lnTo>
                <a:lnTo>
                  <a:pt x="0" y="1140294"/>
                </a:lnTo>
                <a:lnTo>
                  <a:pt x="5031" y="1183842"/>
                </a:lnTo>
                <a:lnTo>
                  <a:pt x="19359" y="1223846"/>
                </a:lnTo>
                <a:lnTo>
                  <a:pt x="41832" y="1259157"/>
                </a:lnTo>
                <a:lnTo>
                  <a:pt x="71300" y="1288623"/>
                </a:lnTo>
                <a:lnTo>
                  <a:pt x="106610" y="1311094"/>
                </a:lnTo>
                <a:lnTo>
                  <a:pt x="146613" y="1325420"/>
                </a:lnTo>
                <a:lnTo>
                  <a:pt x="190157" y="1330452"/>
                </a:lnTo>
                <a:lnTo>
                  <a:pt x="370293" y="1330452"/>
                </a:lnTo>
                <a:lnTo>
                  <a:pt x="422042" y="1385911"/>
                </a:lnTo>
                <a:lnTo>
                  <a:pt x="458456" y="1425804"/>
                </a:lnTo>
                <a:lnTo>
                  <a:pt x="493891" y="1465242"/>
                </a:lnTo>
                <a:lnTo>
                  <a:pt x="527550" y="1503197"/>
                </a:lnTo>
                <a:lnTo>
                  <a:pt x="586359" y="1570543"/>
                </a:lnTo>
                <a:lnTo>
                  <a:pt x="609917" y="1597875"/>
                </a:lnTo>
                <a:lnTo>
                  <a:pt x="850607" y="1330452"/>
                </a:lnTo>
                <a:lnTo>
                  <a:pt x="2645968" y="1330452"/>
                </a:lnTo>
                <a:lnTo>
                  <a:pt x="2689516" y="1325420"/>
                </a:lnTo>
                <a:lnTo>
                  <a:pt x="2729520" y="1311094"/>
                </a:lnTo>
                <a:lnTo>
                  <a:pt x="2764831" y="1288623"/>
                </a:lnTo>
                <a:lnTo>
                  <a:pt x="2794297" y="1259157"/>
                </a:lnTo>
                <a:lnTo>
                  <a:pt x="2816768" y="1223846"/>
                </a:lnTo>
                <a:lnTo>
                  <a:pt x="2831094" y="1183842"/>
                </a:lnTo>
                <a:lnTo>
                  <a:pt x="2836125" y="1140294"/>
                </a:lnTo>
                <a:lnTo>
                  <a:pt x="2836125" y="190182"/>
                </a:lnTo>
                <a:lnTo>
                  <a:pt x="2831103" y="146629"/>
                </a:lnTo>
                <a:lnTo>
                  <a:pt x="2816782" y="106619"/>
                </a:lnTo>
                <a:lnTo>
                  <a:pt x="2794314" y="71304"/>
                </a:lnTo>
                <a:lnTo>
                  <a:pt x="2764851" y="41834"/>
                </a:lnTo>
                <a:lnTo>
                  <a:pt x="2729544" y="19360"/>
                </a:lnTo>
                <a:lnTo>
                  <a:pt x="2689545" y="5031"/>
                </a:lnTo>
                <a:lnTo>
                  <a:pt x="2646006" y="0"/>
                </a:lnTo>
                <a:close/>
              </a:path>
            </a:pathLst>
          </a:custGeom>
          <a:solidFill>
            <a:srgbClr val="F47D3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70982" y="4415611"/>
            <a:ext cx="2426335" cy="14814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lang="en-GB" b="1" dirty="0">
                <a:solidFill>
                  <a:srgbClr val="FFFFFF"/>
                </a:solidFill>
                <a:latin typeface="Muli"/>
                <a:cs typeface="Muli"/>
              </a:rPr>
              <a:t>“</a:t>
            </a:r>
            <a:r>
              <a:rPr b="1" dirty="0">
                <a:solidFill>
                  <a:srgbClr val="FFFFFF"/>
                </a:solidFill>
                <a:latin typeface="Muli"/>
                <a:cs typeface="Muli"/>
              </a:rPr>
              <a:t>It’s </a:t>
            </a:r>
            <a:r>
              <a:rPr b="1" spc="-5" dirty="0">
                <a:solidFill>
                  <a:srgbClr val="FFFFFF"/>
                </a:solidFill>
                <a:latin typeface="Muli"/>
                <a:cs typeface="Muli"/>
              </a:rPr>
              <a:t>nice to </a:t>
            </a:r>
            <a:r>
              <a:rPr b="1" dirty="0">
                <a:solidFill>
                  <a:srgbClr val="FFFFFF"/>
                </a:solidFill>
                <a:latin typeface="Muli"/>
                <a:cs typeface="Muli"/>
              </a:rPr>
              <a:t>have someone</a:t>
            </a:r>
            <a:r>
              <a:rPr b="1" spc="-125" dirty="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b="1" spc="-5" dirty="0">
                <a:solidFill>
                  <a:srgbClr val="FFFFFF"/>
                </a:solidFill>
                <a:latin typeface="Muli"/>
                <a:cs typeface="Muli"/>
              </a:rPr>
              <a:t>to</a:t>
            </a:r>
            <a:r>
              <a:rPr lang="en-GB" b="1" spc="-5" dirty="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b="1" spc="-5" dirty="0">
                <a:solidFill>
                  <a:srgbClr val="FFFFFF"/>
                </a:solidFill>
                <a:latin typeface="Muli"/>
                <a:cs typeface="Muli"/>
              </a:rPr>
              <a:t>talk to. They </a:t>
            </a:r>
            <a:r>
              <a:rPr b="1" spc="-15" dirty="0">
                <a:solidFill>
                  <a:srgbClr val="FFFFFF"/>
                </a:solidFill>
                <a:latin typeface="Muli"/>
                <a:cs typeface="Muli"/>
              </a:rPr>
              <a:t>offered </a:t>
            </a:r>
            <a:r>
              <a:rPr b="1" dirty="0">
                <a:solidFill>
                  <a:srgbClr val="FFFFFF"/>
                </a:solidFill>
                <a:latin typeface="Muli"/>
                <a:cs typeface="Muli"/>
              </a:rPr>
              <a:t>good</a:t>
            </a:r>
            <a:r>
              <a:rPr lang="en-GB" b="1" dirty="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b="1" dirty="0">
                <a:solidFill>
                  <a:srgbClr val="FFFFFF"/>
                </a:solidFill>
                <a:latin typeface="Muli"/>
                <a:cs typeface="Muli"/>
              </a:rPr>
              <a:t>advice, </a:t>
            </a:r>
            <a:r>
              <a:rPr b="1" spc="-5" dirty="0">
                <a:solidFill>
                  <a:srgbClr val="FFFFFF"/>
                </a:solidFill>
                <a:latin typeface="Muli"/>
                <a:cs typeface="Muli"/>
              </a:rPr>
              <a:t>especially </a:t>
            </a:r>
            <a:r>
              <a:rPr b="1" dirty="0">
                <a:solidFill>
                  <a:srgbClr val="FFFFFF"/>
                </a:solidFill>
                <a:latin typeface="Muli"/>
                <a:cs typeface="Muli"/>
              </a:rPr>
              <a:t>when</a:t>
            </a:r>
            <a:r>
              <a:rPr lang="en-GB" b="1" dirty="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b="1" dirty="0">
                <a:solidFill>
                  <a:srgbClr val="FFFFFF"/>
                </a:solidFill>
                <a:latin typeface="Muli"/>
                <a:cs typeface="Muli"/>
              </a:rPr>
              <a:t>speaking </a:t>
            </a:r>
            <a:r>
              <a:rPr b="1" spc="-5" dirty="0">
                <a:solidFill>
                  <a:srgbClr val="FFFFFF"/>
                </a:solidFill>
                <a:latin typeface="Muli"/>
                <a:cs typeface="Muli"/>
              </a:rPr>
              <a:t>to my</a:t>
            </a:r>
            <a:r>
              <a:rPr b="1" spc="-45" dirty="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b="1" spc="-5" dirty="0">
                <a:solidFill>
                  <a:srgbClr val="FFFFFF"/>
                </a:solidFill>
                <a:latin typeface="Muli"/>
                <a:cs typeface="Muli"/>
              </a:rPr>
              <a:t>employer.</a:t>
            </a:r>
            <a:r>
              <a:rPr lang="en-GB" b="1" spc="-5" dirty="0">
                <a:solidFill>
                  <a:srgbClr val="FFFFFF"/>
                </a:solidFill>
                <a:latin typeface="Muli"/>
                <a:cs typeface="Muli"/>
              </a:rPr>
              <a:t>"</a:t>
            </a:r>
            <a:endParaRPr b="1" dirty="0">
              <a:latin typeface="Muli"/>
              <a:cs typeface="Mul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5970" y="170671"/>
            <a:ext cx="505904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08125" algn="l"/>
                <a:tab pos="3444875" algn="l"/>
              </a:tabLst>
            </a:pPr>
            <a:r>
              <a:rPr sz="3900" spc="15" dirty="0">
                <a:solidFill>
                  <a:srgbClr val="F7B844"/>
                </a:solidFill>
              </a:rPr>
              <a:t>_</a:t>
            </a:r>
            <a:r>
              <a:rPr sz="3900" spc="15" dirty="0">
                <a:solidFill>
                  <a:srgbClr val="5D240A"/>
                </a:solidFill>
              </a:rPr>
              <a:t>Able</a:t>
            </a:r>
            <a:r>
              <a:rPr lang="en-GB" sz="3900" spc="15" dirty="0">
                <a:solidFill>
                  <a:srgbClr val="5D240A"/>
                </a:solidFill>
              </a:rPr>
              <a:t> </a:t>
            </a:r>
            <a:r>
              <a:rPr sz="3900" spc="-15" dirty="0">
                <a:solidFill>
                  <a:srgbClr val="5D240A"/>
                </a:solidFill>
              </a:rPr>
              <a:t>Futures</a:t>
            </a:r>
            <a:r>
              <a:rPr lang="en-GB" sz="3900" spc="-15" dirty="0">
                <a:solidFill>
                  <a:srgbClr val="5D240A"/>
                </a:solidFill>
              </a:rPr>
              <a:t> R</a:t>
            </a:r>
            <a:r>
              <a:rPr sz="3900" spc="-10" dirty="0" err="1">
                <a:solidFill>
                  <a:srgbClr val="5D240A"/>
                </a:solidFill>
              </a:rPr>
              <a:t>esults</a:t>
            </a:r>
            <a:endParaRPr sz="3900" dirty="0"/>
          </a:p>
        </p:txBody>
      </p:sp>
      <p:sp>
        <p:nvSpPr>
          <p:cNvPr id="6" name="object 6"/>
          <p:cNvSpPr txBox="1"/>
          <p:nvPr/>
        </p:nvSpPr>
        <p:spPr>
          <a:xfrm>
            <a:off x="615970" y="3473808"/>
            <a:ext cx="448943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800" b="1" dirty="0">
                <a:solidFill>
                  <a:srgbClr val="F7B844"/>
                </a:solidFill>
                <a:latin typeface="Muli-ExtraBold"/>
                <a:cs typeface="Muli-ExtraBold"/>
              </a:rPr>
              <a:t>_</a:t>
            </a:r>
            <a:r>
              <a:rPr sz="2800" b="1" dirty="0">
                <a:solidFill>
                  <a:srgbClr val="5D240A"/>
                </a:solidFill>
                <a:latin typeface="Muli-ExtraBold"/>
                <a:cs typeface="Muli-ExtraBold"/>
              </a:rPr>
              <a:t>What our </a:t>
            </a:r>
            <a:r>
              <a:rPr sz="2800" b="1" spc="5" dirty="0">
                <a:solidFill>
                  <a:srgbClr val="5D240A"/>
                </a:solidFill>
                <a:latin typeface="Muli-ExtraBold"/>
                <a:cs typeface="Muli-ExtraBold"/>
              </a:rPr>
              <a:t>participants</a:t>
            </a:r>
            <a:r>
              <a:rPr sz="2800" b="1" spc="-90" dirty="0">
                <a:solidFill>
                  <a:srgbClr val="5D240A"/>
                </a:solidFill>
                <a:latin typeface="Muli-ExtraBold"/>
                <a:cs typeface="Muli-ExtraBold"/>
              </a:rPr>
              <a:t> </a:t>
            </a:r>
            <a:r>
              <a:rPr sz="2800" b="1" dirty="0">
                <a:solidFill>
                  <a:srgbClr val="5D240A"/>
                </a:solidFill>
                <a:latin typeface="Muli-ExtraBold"/>
                <a:cs typeface="Muli-ExtraBold"/>
              </a:rPr>
              <a:t>say</a:t>
            </a:r>
            <a:endParaRPr sz="2800" dirty="0">
              <a:latin typeface="Muli-ExtraBold"/>
              <a:cs typeface="Muli-Extra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69258" y="4259450"/>
            <a:ext cx="2247861" cy="2141350"/>
          </a:xfrm>
          <a:custGeom>
            <a:avLst/>
            <a:gdLst/>
            <a:ahLst/>
            <a:cxnLst/>
            <a:rect l="l" t="t" r="r" b="b"/>
            <a:pathLst>
              <a:path w="2160270" h="2059939">
                <a:moveTo>
                  <a:pt x="1969541" y="0"/>
                </a:moveTo>
                <a:lnTo>
                  <a:pt x="190157" y="0"/>
                </a:lnTo>
                <a:lnTo>
                  <a:pt x="146613" y="5031"/>
                </a:lnTo>
                <a:lnTo>
                  <a:pt x="106610" y="19359"/>
                </a:lnTo>
                <a:lnTo>
                  <a:pt x="71300" y="41831"/>
                </a:lnTo>
                <a:lnTo>
                  <a:pt x="41832" y="71297"/>
                </a:lnTo>
                <a:lnTo>
                  <a:pt x="19359" y="106605"/>
                </a:lnTo>
                <a:lnTo>
                  <a:pt x="5031" y="146605"/>
                </a:lnTo>
                <a:lnTo>
                  <a:pt x="0" y="190144"/>
                </a:lnTo>
                <a:lnTo>
                  <a:pt x="0" y="1601952"/>
                </a:lnTo>
                <a:lnTo>
                  <a:pt x="5031" y="1645500"/>
                </a:lnTo>
                <a:lnTo>
                  <a:pt x="19359" y="1685504"/>
                </a:lnTo>
                <a:lnTo>
                  <a:pt x="41832" y="1720814"/>
                </a:lnTo>
                <a:lnTo>
                  <a:pt x="71300" y="1750280"/>
                </a:lnTo>
                <a:lnTo>
                  <a:pt x="106610" y="1772752"/>
                </a:lnTo>
                <a:lnTo>
                  <a:pt x="146613" y="1787078"/>
                </a:lnTo>
                <a:lnTo>
                  <a:pt x="190157" y="1792109"/>
                </a:lnTo>
                <a:lnTo>
                  <a:pt x="370281" y="1792109"/>
                </a:lnTo>
                <a:lnTo>
                  <a:pt x="422042" y="1847560"/>
                </a:lnTo>
                <a:lnTo>
                  <a:pt x="458456" y="1887455"/>
                </a:lnTo>
                <a:lnTo>
                  <a:pt x="493890" y="1926893"/>
                </a:lnTo>
                <a:lnTo>
                  <a:pt x="527548" y="1964848"/>
                </a:lnTo>
                <a:lnTo>
                  <a:pt x="586351" y="2032196"/>
                </a:lnTo>
                <a:lnTo>
                  <a:pt x="609904" y="2059533"/>
                </a:lnTo>
                <a:lnTo>
                  <a:pt x="850607" y="1792109"/>
                </a:lnTo>
                <a:lnTo>
                  <a:pt x="1969515" y="1792109"/>
                </a:lnTo>
                <a:lnTo>
                  <a:pt x="2013059" y="1787078"/>
                </a:lnTo>
                <a:lnTo>
                  <a:pt x="2053060" y="1772752"/>
                </a:lnTo>
                <a:lnTo>
                  <a:pt x="2088368" y="1750280"/>
                </a:lnTo>
                <a:lnTo>
                  <a:pt x="2117832" y="1720814"/>
                </a:lnTo>
                <a:lnTo>
                  <a:pt x="2140303" y="1685504"/>
                </a:lnTo>
                <a:lnTo>
                  <a:pt x="2154629" y="1645500"/>
                </a:lnTo>
                <a:lnTo>
                  <a:pt x="2159660" y="1601952"/>
                </a:lnTo>
                <a:lnTo>
                  <a:pt x="2159660" y="190182"/>
                </a:lnTo>
                <a:lnTo>
                  <a:pt x="2154638" y="146629"/>
                </a:lnTo>
                <a:lnTo>
                  <a:pt x="2140319" y="106619"/>
                </a:lnTo>
                <a:lnTo>
                  <a:pt x="2117853" y="71304"/>
                </a:lnTo>
                <a:lnTo>
                  <a:pt x="2088391" y="41834"/>
                </a:lnTo>
                <a:lnTo>
                  <a:pt x="2053084" y="19360"/>
                </a:lnTo>
                <a:lnTo>
                  <a:pt x="2013084" y="5031"/>
                </a:lnTo>
                <a:lnTo>
                  <a:pt x="1969541" y="0"/>
                </a:lnTo>
                <a:close/>
              </a:path>
            </a:pathLst>
          </a:custGeom>
          <a:solidFill>
            <a:srgbClr val="1298A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4944440" y="4319974"/>
            <a:ext cx="2160270" cy="1784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lang="en-GB" b="1" dirty="0">
                <a:solidFill>
                  <a:schemeClr val="bg1"/>
                </a:solidFill>
                <a:latin typeface="Muli"/>
                <a:cs typeface="Muli"/>
              </a:rPr>
              <a:t>“</a:t>
            </a:r>
            <a:r>
              <a:rPr b="1" dirty="0">
                <a:solidFill>
                  <a:schemeClr val="bg1"/>
                </a:solidFill>
                <a:latin typeface="Muli"/>
                <a:cs typeface="Muli"/>
              </a:rPr>
              <a:t>My GP is </a:t>
            </a:r>
            <a:r>
              <a:rPr b="1" spc="-20" dirty="0">
                <a:solidFill>
                  <a:schemeClr val="bg1"/>
                </a:solidFill>
                <a:latin typeface="Muli"/>
                <a:cs typeface="Muli"/>
              </a:rPr>
              <a:t>difficult </a:t>
            </a:r>
            <a:r>
              <a:rPr b="1" spc="-5" dirty="0">
                <a:solidFill>
                  <a:schemeClr val="bg1"/>
                </a:solidFill>
                <a:latin typeface="Muli"/>
                <a:cs typeface="Muli"/>
              </a:rPr>
              <a:t>to</a:t>
            </a:r>
            <a:r>
              <a:rPr lang="en-GB" b="1" spc="-5" dirty="0">
                <a:solidFill>
                  <a:schemeClr val="bg1"/>
                </a:solidFill>
                <a:latin typeface="Muli"/>
                <a:cs typeface="Muli"/>
              </a:rPr>
              <a:t> </a:t>
            </a:r>
            <a:r>
              <a:rPr b="1" dirty="0">
                <a:solidFill>
                  <a:schemeClr val="bg1"/>
                </a:solidFill>
                <a:latin typeface="Muli"/>
                <a:cs typeface="Muli"/>
              </a:rPr>
              <a:t>get hold </a:t>
            </a:r>
            <a:r>
              <a:rPr b="1" spc="-5" dirty="0">
                <a:solidFill>
                  <a:schemeClr val="bg1"/>
                </a:solidFill>
                <a:latin typeface="Muli"/>
                <a:cs typeface="Muli"/>
              </a:rPr>
              <a:t>of </a:t>
            </a:r>
            <a:r>
              <a:rPr b="1" dirty="0">
                <a:solidFill>
                  <a:schemeClr val="bg1"/>
                </a:solidFill>
                <a:latin typeface="Muli"/>
                <a:cs typeface="Muli"/>
              </a:rPr>
              <a:t>and</a:t>
            </a:r>
            <a:r>
              <a:rPr b="1" spc="-130" dirty="0">
                <a:solidFill>
                  <a:schemeClr val="bg1"/>
                </a:solidFill>
                <a:latin typeface="Muli"/>
                <a:cs typeface="Muli"/>
              </a:rPr>
              <a:t> </a:t>
            </a:r>
            <a:r>
              <a:rPr b="1" spc="-5" dirty="0">
                <a:solidFill>
                  <a:schemeClr val="bg1"/>
                </a:solidFill>
                <a:latin typeface="Muli"/>
                <a:cs typeface="Muli"/>
              </a:rPr>
              <a:t>they</a:t>
            </a:r>
            <a:r>
              <a:rPr lang="en-GB" b="1" spc="-5" dirty="0">
                <a:solidFill>
                  <a:schemeClr val="bg1"/>
                </a:solidFill>
                <a:latin typeface="Muli"/>
                <a:cs typeface="Muli"/>
              </a:rPr>
              <a:t> </a:t>
            </a:r>
            <a:r>
              <a:rPr b="1" spc="-15" dirty="0">
                <a:solidFill>
                  <a:schemeClr val="bg1"/>
                </a:solidFill>
                <a:latin typeface="Muli"/>
                <a:cs typeface="Muli"/>
              </a:rPr>
              <a:t>offered </a:t>
            </a:r>
            <a:r>
              <a:rPr b="1" dirty="0">
                <a:solidFill>
                  <a:schemeClr val="bg1"/>
                </a:solidFill>
                <a:latin typeface="Muli"/>
                <a:cs typeface="Muli"/>
              </a:rPr>
              <a:t>alternative</a:t>
            </a:r>
            <a:r>
              <a:rPr lang="en-GB" b="1" dirty="0">
                <a:solidFill>
                  <a:schemeClr val="bg1"/>
                </a:solidFill>
                <a:latin typeface="Muli"/>
                <a:cs typeface="Muli"/>
              </a:rPr>
              <a:t> </a:t>
            </a:r>
            <a:r>
              <a:rPr b="1" dirty="0">
                <a:solidFill>
                  <a:schemeClr val="bg1"/>
                </a:solidFill>
                <a:latin typeface="Muli"/>
                <a:cs typeface="Muli"/>
              </a:rPr>
              <a:t>advice – </a:t>
            </a:r>
            <a:r>
              <a:rPr b="1" spc="-5" dirty="0">
                <a:solidFill>
                  <a:schemeClr val="bg1"/>
                </a:solidFill>
                <a:latin typeface="Muli"/>
                <a:cs typeface="Muli"/>
              </a:rPr>
              <a:t>try this </a:t>
            </a:r>
            <a:r>
              <a:rPr b="1" dirty="0">
                <a:solidFill>
                  <a:schemeClr val="bg1"/>
                </a:solidFill>
                <a:latin typeface="Muli"/>
                <a:cs typeface="Muli"/>
              </a:rPr>
              <a:t>and</a:t>
            </a:r>
            <a:r>
              <a:rPr lang="en-GB" b="1" dirty="0">
                <a:solidFill>
                  <a:schemeClr val="bg1"/>
                </a:solidFill>
                <a:latin typeface="Muli"/>
                <a:cs typeface="Muli"/>
              </a:rPr>
              <a:t> </a:t>
            </a:r>
            <a:r>
              <a:rPr b="1" dirty="0">
                <a:solidFill>
                  <a:schemeClr val="bg1"/>
                </a:solidFill>
                <a:latin typeface="Muli"/>
                <a:cs typeface="Muli"/>
              </a:rPr>
              <a:t>have </a:t>
            </a:r>
            <a:r>
              <a:rPr b="1" spc="-5" dirty="0">
                <a:solidFill>
                  <a:schemeClr val="bg1"/>
                </a:solidFill>
                <a:latin typeface="Muli"/>
                <a:cs typeface="Muli"/>
              </a:rPr>
              <a:t>you</a:t>
            </a:r>
            <a:r>
              <a:rPr b="1" spc="-35" dirty="0">
                <a:solidFill>
                  <a:schemeClr val="bg1"/>
                </a:solidFill>
                <a:latin typeface="Muli"/>
                <a:cs typeface="Muli"/>
              </a:rPr>
              <a:t> </a:t>
            </a:r>
            <a:r>
              <a:rPr b="1" spc="-5" dirty="0">
                <a:solidFill>
                  <a:schemeClr val="bg1"/>
                </a:solidFill>
                <a:latin typeface="Muli"/>
                <a:cs typeface="Muli"/>
              </a:rPr>
              <a:t>thought</a:t>
            </a:r>
            <a:endParaRPr b="1" dirty="0">
              <a:solidFill>
                <a:schemeClr val="bg1"/>
              </a:solidFill>
              <a:latin typeface="Muli"/>
              <a:cs typeface="Mul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b="1" spc="-5" dirty="0">
                <a:solidFill>
                  <a:schemeClr val="bg1"/>
                </a:solidFill>
                <a:latin typeface="Muli"/>
                <a:cs typeface="Muli"/>
              </a:rPr>
              <a:t>of</a:t>
            </a:r>
            <a:r>
              <a:rPr b="1" spc="-10" dirty="0">
                <a:solidFill>
                  <a:schemeClr val="bg1"/>
                </a:solidFill>
                <a:latin typeface="Muli"/>
                <a:cs typeface="Muli"/>
              </a:rPr>
              <a:t> </a:t>
            </a:r>
            <a:r>
              <a:rPr b="1" spc="-5" dirty="0">
                <a:solidFill>
                  <a:schemeClr val="bg1"/>
                </a:solidFill>
                <a:latin typeface="Muli"/>
                <a:cs typeface="Muli"/>
              </a:rPr>
              <a:t>that.</a:t>
            </a:r>
            <a:r>
              <a:rPr lang="en-GB" b="1" spc="-5" dirty="0">
                <a:solidFill>
                  <a:schemeClr val="bg1"/>
                </a:solidFill>
                <a:latin typeface="Muli"/>
                <a:cs typeface="Muli"/>
              </a:rPr>
              <a:t>"</a:t>
            </a:r>
            <a:endParaRPr b="1" dirty="0">
              <a:solidFill>
                <a:schemeClr val="bg1"/>
              </a:solidFill>
              <a:latin typeface="Muli"/>
              <a:cs typeface="Mul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69746" y="4259450"/>
            <a:ext cx="3364864" cy="2141350"/>
          </a:xfrm>
          <a:custGeom>
            <a:avLst/>
            <a:gdLst/>
            <a:ahLst/>
            <a:cxnLst/>
            <a:rect l="l" t="t" r="r" b="b"/>
            <a:pathLst>
              <a:path w="3582034" h="1838960">
                <a:moveTo>
                  <a:pt x="3391877" y="0"/>
                </a:moveTo>
                <a:lnTo>
                  <a:pt x="190157" y="0"/>
                </a:lnTo>
                <a:lnTo>
                  <a:pt x="146613" y="5031"/>
                </a:lnTo>
                <a:lnTo>
                  <a:pt x="106610" y="19359"/>
                </a:lnTo>
                <a:lnTo>
                  <a:pt x="71300" y="41831"/>
                </a:lnTo>
                <a:lnTo>
                  <a:pt x="41832" y="71297"/>
                </a:lnTo>
                <a:lnTo>
                  <a:pt x="19359" y="106605"/>
                </a:lnTo>
                <a:lnTo>
                  <a:pt x="5031" y="146605"/>
                </a:lnTo>
                <a:lnTo>
                  <a:pt x="0" y="190144"/>
                </a:lnTo>
                <a:lnTo>
                  <a:pt x="0" y="1381074"/>
                </a:lnTo>
                <a:lnTo>
                  <a:pt x="5031" y="1424622"/>
                </a:lnTo>
                <a:lnTo>
                  <a:pt x="19359" y="1464626"/>
                </a:lnTo>
                <a:lnTo>
                  <a:pt x="41832" y="1499936"/>
                </a:lnTo>
                <a:lnTo>
                  <a:pt x="71300" y="1529402"/>
                </a:lnTo>
                <a:lnTo>
                  <a:pt x="106610" y="1551873"/>
                </a:lnTo>
                <a:lnTo>
                  <a:pt x="146613" y="1566200"/>
                </a:lnTo>
                <a:lnTo>
                  <a:pt x="190157" y="1571231"/>
                </a:lnTo>
                <a:lnTo>
                  <a:pt x="370281" y="1571231"/>
                </a:lnTo>
                <a:lnTo>
                  <a:pt x="422034" y="1626691"/>
                </a:lnTo>
                <a:lnTo>
                  <a:pt x="458451" y="1666583"/>
                </a:lnTo>
                <a:lnTo>
                  <a:pt x="493887" y="1706021"/>
                </a:lnTo>
                <a:lnTo>
                  <a:pt x="527547" y="1743976"/>
                </a:lnTo>
                <a:lnTo>
                  <a:pt x="586351" y="1811322"/>
                </a:lnTo>
                <a:lnTo>
                  <a:pt x="609904" y="1838655"/>
                </a:lnTo>
                <a:lnTo>
                  <a:pt x="850595" y="1571231"/>
                </a:lnTo>
                <a:lnTo>
                  <a:pt x="3391852" y="1571231"/>
                </a:lnTo>
                <a:lnTo>
                  <a:pt x="3435396" y="1566200"/>
                </a:lnTo>
                <a:lnTo>
                  <a:pt x="3475399" y="1551873"/>
                </a:lnTo>
                <a:lnTo>
                  <a:pt x="3510709" y="1529402"/>
                </a:lnTo>
                <a:lnTo>
                  <a:pt x="3540176" y="1499936"/>
                </a:lnTo>
                <a:lnTo>
                  <a:pt x="3562649" y="1464626"/>
                </a:lnTo>
                <a:lnTo>
                  <a:pt x="3576977" y="1424622"/>
                </a:lnTo>
                <a:lnTo>
                  <a:pt x="3582009" y="1381074"/>
                </a:lnTo>
                <a:lnTo>
                  <a:pt x="3582009" y="190182"/>
                </a:lnTo>
                <a:lnTo>
                  <a:pt x="3576983" y="146629"/>
                </a:lnTo>
                <a:lnTo>
                  <a:pt x="3562660" y="106619"/>
                </a:lnTo>
                <a:lnTo>
                  <a:pt x="3540192" y="71304"/>
                </a:lnTo>
                <a:lnTo>
                  <a:pt x="3510728" y="41834"/>
                </a:lnTo>
                <a:lnTo>
                  <a:pt x="3475421" y="19360"/>
                </a:lnTo>
                <a:lnTo>
                  <a:pt x="3435421" y="5031"/>
                </a:lnTo>
                <a:lnTo>
                  <a:pt x="3391877" y="0"/>
                </a:lnTo>
                <a:close/>
              </a:path>
            </a:pathLst>
          </a:custGeom>
          <a:solidFill>
            <a:srgbClr val="F7B84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8033667" y="4303531"/>
            <a:ext cx="3147695" cy="17778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lang="en-GB" b="1" dirty="0">
                <a:solidFill>
                  <a:schemeClr val="bg1"/>
                </a:solidFill>
                <a:latin typeface="Muli"/>
                <a:cs typeface="Muli"/>
              </a:rPr>
              <a:t>“</a:t>
            </a:r>
            <a:r>
              <a:rPr b="1" dirty="0">
                <a:solidFill>
                  <a:schemeClr val="bg1"/>
                </a:solidFill>
                <a:latin typeface="Muli"/>
                <a:cs typeface="Muli"/>
              </a:rPr>
              <a:t>Most importantly was </a:t>
            </a:r>
            <a:r>
              <a:rPr b="1" spc="-5" dirty="0">
                <a:solidFill>
                  <a:schemeClr val="bg1"/>
                </a:solidFill>
                <a:latin typeface="Muli"/>
                <a:cs typeface="Muli"/>
              </a:rPr>
              <a:t>the</a:t>
            </a:r>
            <a:r>
              <a:rPr b="1" spc="-100" dirty="0">
                <a:solidFill>
                  <a:schemeClr val="bg1"/>
                </a:solidFill>
                <a:latin typeface="Muli"/>
                <a:cs typeface="Muli"/>
              </a:rPr>
              <a:t> </a:t>
            </a:r>
            <a:r>
              <a:rPr b="1" dirty="0">
                <a:solidFill>
                  <a:schemeClr val="bg1"/>
                </a:solidFill>
                <a:latin typeface="Muli"/>
                <a:cs typeface="Muli"/>
              </a:rPr>
              <a:t>consistent</a:t>
            </a:r>
            <a:r>
              <a:rPr lang="en-GB" b="1" dirty="0">
                <a:solidFill>
                  <a:schemeClr val="bg1"/>
                </a:solidFill>
                <a:latin typeface="Muli"/>
                <a:cs typeface="Muli"/>
              </a:rPr>
              <a:t> </a:t>
            </a:r>
            <a:r>
              <a:rPr b="1" spc="-5" dirty="0">
                <a:solidFill>
                  <a:schemeClr val="bg1"/>
                </a:solidFill>
                <a:latin typeface="Muli"/>
                <a:cs typeface="Muli"/>
              </a:rPr>
              <a:t>telephone </a:t>
            </a:r>
            <a:r>
              <a:rPr b="1" dirty="0">
                <a:solidFill>
                  <a:schemeClr val="bg1"/>
                </a:solidFill>
                <a:latin typeface="Muli"/>
                <a:cs typeface="Muli"/>
              </a:rPr>
              <a:t>calls and face-to-face</a:t>
            </a:r>
            <a:r>
              <a:rPr lang="en-GB" b="1" dirty="0">
                <a:solidFill>
                  <a:schemeClr val="bg1"/>
                </a:solidFill>
                <a:latin typeface="Muli"/>
                <a:cs typeface="Muli"/>
              </a:rPr>
              <a:t> </a:t>
            </a:r>
            <a:r>
              <a:rPr b="1" spc="-5" dirty="0">
                <a:solidFill>
                  <a:schemeClr val="bg1"/>
                </a:solidFill>
                <a:latin typeface="Muli"/>
                <a:cs typeface="Muli"/>
              </a:rPr>
              <a:t>meetings; the meetings </a:t>
            </a:r>
            <a:r>
              <a:rPr b="1" dirty="0">
                <a:solidFill>
                  <a:schemeClr val="bg1"/>
                </a:solidFill>
                <a:latin typeface="Muli"/>
                <a:cs typeface="Muli"/>
              </a:rPr>
              <a:t>provided a</a:t>
            </a:r>
            <a:r>
              <a:rPr lang="en-GB" b="1" dirty="0">
                <a:solidFill>
                  <a:schemeClr val="bg1"/>
                </a:solidFill>
                <a:latin typeface="Muli"/>
                <a:cs typeface="Muli"/>
              </a:rPr>
              <a:t> </a:t>
            </a:r>
            <a:r>
              <a:rPr b="1" dirty="0">
                <a:solidFill>
                  <a:schemeClr val="bg1"/>
                </a:solidFill>
                <a:latin typeface="Muli"/>
                <a:cs typeface="Muli"/>
              </a:rPr>
              <a:t>useful </a:t>
            </a:r>
            <a:r>
              <a:rPr b="1" spc="-5" dirty="0">
                <a:solidFill>
                  <a:schemeClr val="bg1"/>
                </a:solidFill>
                <a:latin typeface="Muli"/>
                <a:cs typeface="Muli"/>
              </a:rPr>
              <a:t>resource. </a:t>
            </a:r>
            <a:r>
              <a:rPr b="1" dirty="0">
                <a:solidFill>
                  <a:schemeClr val="bg1"/>
                </a:solidFill>
                <a:latin typeface="Muli"/>
                <a:cs typeface="Muli"/>
              </a:rPr>
              <a:t>I felt </a:t>
            </a:r>
            <a:r>
              <a:rPr b="1" spc="-5" dirty="0">
                <a:solidFill>
                  <a:schemeClr val="bg1"/>
                </a:solidFill>
                <a:latin typeface="Muli"/>
                <a:cs typeface="Muli"/>
              </a:rPr>
              <a:t>empowered to</a:t>
            </a:r>
            <a:r>
              <a:rPr lang="en-GB" b="1" spc="-5" dirty="0">
                <a:solidFill>
                  <a:schemeClr val="bg1"/>
                </a:solidFill>
                <a:latin typeface="Muli"/>
                <a:cs typeface="Muli"/>
              </a:rPr>
              <a:t> </a:t>
            </a:r>
            <a:r>
              <a:rPr b="1" spc="-5" dirty="0">
                <a:solidFill>
                  <a:schemeClr val="bg1"/>
                </a:solidFill>
                <a:latin typeface="Muli"/>
                <a:cs typeface="Muli"/>
              </a:rPr>
              <a:t>do</a:t>
            </a:r>
            <a:r>
              <a:rPr b="1" spc="-10" dirty="0">
                <a:solidFill>
                  <a:schemeClr val="bg1"/>
                </a:solidFill>
                <a:latin typeface="Muli"/>
                <a:cs typeface="Muli"/>
              </a:rPr>
              <a:t> </a:t>
            </a:r>
            <a:r>
              <a:rPr b="1" spc="-5" dirty="0">
                <a:solidFill>
                  <a:schemeClr val="bg1"/>
                </a:solidFill>
                <a:latin typeface="Muli"/>
                <a:cs typeface="Muli"/>
              </a:rPr>
              <a:t>things.</a:t>
            </a:r>
            <a:r>
              <a:rPr lang="en-GB" b="1" spc="-5" dirty="0">
                <a:solidFill>
                  <a:schemeClr val="bg1"/>
                </a:solidFill>
                <a:latin typeface="Muli"/>
                <a:cs typeface="Muli"/>
              </a:rPr>
              <a:t>"</a:t>
            </a:r>
            <a:endParaRPr b="1" dirty="0">
              <a:solidFill>
                <a:schemeClr val="bg1"/>
              </a:solidFill>
              <a:latin typeface="Muli"/>
              <a:cs typeface="Mul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822500" y="576000"/>
            <a:ext cx="787499" cy="41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4F722882-39EA-4B69-857C-74725C9BCA83}"/>
              </a:ext>
            </a:extLst>
          </p:cNvPr>
          <p:cNvSpPr txBox="1"/>
          <p:nvPr/>
        </p:nvSpPr>
        <p:spPr>
          <a:xfrm>
            <a:off x="996978" y="1178280"/>
            <a:ext cx="4297028" cy="209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lang="en-GB" spc="-5" dirty="0">
                <a:solidFill>
                  <a:srgbClr val="5D240A"/>
                </a:solidFill>
                <a:latin typeface="Muli"/>
                <a:cs typeface="Muli"/>
              </a:rPr>
              <a:t>Able Futures has supported </a:t>
            </a:r>
            <a:r>
              <a:rPr lang="en-GB" b="1" spc="-5" dirty="0">
                <a:solidFill>
                  <a:srgbClr val="5D240A"/>
                </a:solidFill>
                <a:latin typeface="Muli"/>
                <a:cs typeface="Muli"/>
              </a:rPr>
              <a:t>more than 9,500 </a:t>
            </a:r>
            <a:r>
              <a:rPr lang="en-GB" spc="-5" dirty="0">
                <a:solidFill>
                  <a:srgbClr val="5D240A"/>
                </a:solidFill>
                <a:latin typeface="Muli"/>
                <a:cs typeface="Muli"/>
              </a:rPr>
              <a:t>people across England, Scotland and Wales with mental health issues including </a:t>
            </a:r>
            <a:r>
              <a:rPr lang="en-GB" b="1" spc="-5" dirty="0">
                <a:solidFill>
                  <a:srgbClr val="5D240A"/>
                </a:solidFill>
                <a:latin typeface="Muli"/>
                <a:cs typeface="Muli"/>
              </a:rPr>
              <a:t>anxiety, depression, stress, bereavement, financial worries, sleep problems </a:t>
            </a:r>
            <a:r>
              <a:rPr lang="en-GB" spc="-5" dirty="0">
                <a:solidFill>
                  <a:srgbClr val="5D240A"/>
                </a:solidFill>
                <a:latin typeface="Muli"/>
                <a:cs typeface="Muli"/>
              </a:rPr>
              <a:t>and more.</a:t>
            </a:r>
          </a:p>
          <a:p>
            <a:pPr marL="12700" marR="5080">
              <a:lnSpc>
                <a:spcPct val="107100"/>
              </a:lnSpc>
              <a:spcBef>
                <a:spcPts val="100"/>
              </a:spcBef>
            </a:pPr>
            <a:endParaRPr lang="en-GB" spc="-5" dirty="0">
              <a:solidFill>
                <a:srgbClr val="5D240A"/>
              </a:solidFill>
              <a:latin typeface="Muli"/>
              <a:cs typeface="Muli"/>
            </a:endParaRPr>
          </a:p>
          <a:p>
            <a:pPr marL="12700" marR="5080">
              <a:lnSpc>
                <a:spcPct val="107100"/>
              </a:lnSpc>
              <a:spcBef>
                <a:spcPts val="100"/>
              </a:spcBef>
            </a:pPr>
            <a:endParaRPr lang="en-GB" spc="-5" dirty="0">
              <a:solidFill>
                <a:srgbClr val="5D240A"/>
              </a:solidFill>
              <a:latin typeface="Muli"/>
              <a:cs typeface="Mul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1658</TotalTime>
  <Words>716</Words>
  <Application>Microsoft Office PowerPoint</Application>
  <PresentationFormat>Widescreen</PresentationFormat>
  <Paragraphs>97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Century Gothic</vt:lpstr>
      <vt:lpstr>Muli</vt:lpstr>
      <vt:lpstr>Muli-ExtraBold</vt:lpstr>
      <vt:lpstr>Wingdings</vt:lpstr>
      <vt:lpstr>Office Theme</vt:lpstr>
      <vt:lpstr>PowerPoint Presentation</vt:lpstr>
      <vt:lpstr>_Access to Work Mental Health Support </vt:lpstr>
      <vt:lpstr>_Eligibility and Suitability Check</vt:lpstr>
      <vt:lpstr>_Once employees have applied</vt:lpstr>
      <vt:lpstr>PowerPoint Presentation</vt:lpstr>
      <vt:lpstr>_A Support Plan for you</vt:lpstr>
      <vt:lpstr>_The next steps for employers</vt:lpstr>
      <vt:lpstr>PowerPoint Presentation</vt:lpstr>
      <vt:lpstr>_Able Futures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Tessa Raine</dc:creator>
  <cp:lastModifiedBy>Tamsin Clare</cp:lastModifiedBy>
  <cp:revision>74</cp:revision>
  <dcterms:created xsi:type="dcterms:W3CDTF">2021-01-28T13:54:32Z</dcterms:created>
  <dcterms:modified xsi:type="dcterms:W3CDTF">2022-11-04T14:47:37Z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2021-01-28T00:00:00Z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2021-01-28T00:00:00Z</vt:filetime>
  </property>
</Properties>
</file>